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7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9.xml"/>
  <Override ContentType="application/vnd.openxmlformats-officedocument.presentationml.slideMaster+xml" PartName="/ppt/slideMasters/slideMaster11.xml"/>
  <Override ContentType="application/vnd.openxmlformats-officedocument.presentationml.slideMaster+xml" PartName="/ppt/slideMasters/slideMaster12.xml"/>
  <Override ContentType="application/vnd.openxmlformats-officedocument.presentationml.slideMaster+xml" PartName="/ppt/slideMasters/slideMaster10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67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6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64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63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61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6.xml"/>
  <Override ContentType="application/vnd.openxmlformats-officedocument.theme+xml" PartName="/ppt/theme/theme3.xml"/>
  <Override ContentType="application/vnd.openxmlformats-officedocument.theme+xml" PartName="/ppt/theme/theme11.xml"/>
  <Override ContentType="application/vnd.openxmlformats-officedocument.theme+xml" PartName="/ppt/theme/theme5.xml"/>
  <Override ContentType="application/vnd.openxmlformats-officedocument.theme+xml" PartName="/ppt/theme/theme9.xml"/>
  <Override ContentType="application/vnd.openxmlformats-officedocument.theme+xml" PartName="/ppt/theme/theme13.xml"/>
  <Override ContentType="application/vnd.openxmlformats-officedocument.theme+xml" PartName="/ppt/theme/theme7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8.xml"/>
  <Override ContentType="application/vnd.openxmlformats-officedocument.theme+xml" PartName="/ppt/theme/theme10.xml"/>
  <Override ContentType="application/vnd.openxmlformats-officedocument.theme+xml" PartName="/ppt/theme/theme1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  <p:sldMasterId id="2147483660" r:id="rId5"/>
    <p:sldMasterId id="2147483661" r:id="rId6"/>
    <p:sldMasterId id="2147483662" r:id="rId7"/>
    <p:sldMasterId id="2147483663" r:id="rId8"/>
    <p:sldMasterId id="2147483664" r:id="rId9"/>
    <p:sldMasterId id="2147483665" r:id="rId10"/>
    <p:sldMasterId id="2147483666" r:id="rId11"/>
    <p:sldMasterId id="2147483667" r:id="rId12"/>
    <p:sldMasterId id="2147483668" r:id="rId13"/>
    <p:sldMasterId id="2147483669" r:id="rId14"/>
    <p:sldMasterId id="2147483670" r:id="rId15"/>
  </p:sldMasterIdLst>
  <p:notesMasterIdLst>
    <p:notesMasterId r:id="rId16"/>
  </p:notesMasterIdLst>
  <p:sldIdLst>
    <p:sldId id="256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265" r:id="rId26"/>
    <p:sldId id="266" r:id="rId27"/>
    <p:sldId id="267" r:id="rId28"/>
    <p:sldId id="268" r:id="rId29"/>
    <p:sldId id="269" r:id="rId30"/>
    <p:sldId id="270" r:id="rId31"/>
    <p:sldId id="271" r:id="rId32"/>
    <p:sldId id="272" r:id="rId33"/>
    <p:sldId id="273" r:id="rId34"/>
    <p:sldId id="274" r:id="rId35"/>
    <p:sldId id="275" r:id="rId36"/>
    <p:sldId id="276" r:id="rId37"/>
    <p:sldId id="277" r:id="rId38"/>
    <p:sldId id="278" r:id="rId39"/>
    <p:sldId id="279" r:id="rId40"/>
    <p:sldId id="280" r:id="rId41"/>
    <p:sldId id="281" r:id="rId42"/>
    <p:sldId id="282" r:id="rId43"/>
    <p:sldId id="283" r:id="rId44"/>
    <p:sldId id="284" r:id="rId45"/>
    <p:sldId id="285" r:id="rId46"/>
    <p:sldId id="286" r:id="rId47"/>
    <p:sldId id="287" r:id="rId48"/>
    <p:sldId id="288" r:id="rId49"/>
    <p:sldId id="289" r:id="rId50"/>
    <p:sldId id="290" r:id="rId51"/>
    <p:sldId id="291" r:id="rId52"/>
    <p:sldId id="292" r:id="rId53"/>
    <p:sldId id="293" r:id="rId54"/>
    <p:sldId id="294" r:id="rId55"/>
    <p:sldId id="295" r:id="rId56"/>
    <p:sldId id="296" r:id="rId57"/>
    <p:sldId id="297" r:id="rId58"/>
    <p:sldId id="298" r:id="rId59"/>
    <p:sldId id="299" r:id="rId60"/>
    <p:sldId id="300" r:id="rId61"/>
    <p:sldId id="301" r:id="rId62"/>
    <p:sldId id="302" r:id="rId63"/>
    <p:sldId id="303" r:id="rId64"/>
    <p:sldId id="304" r:id="rId65"/>
    <p:sldId id="305" r:id="rId66"/>
    <p:sldId id="306" r:id="rId67"/>
    <p:sldId id="307" r:id="rId68"/>
    <p:sldId id="308" r:id="rId69"/>
    <p:sldId id="309" r:id="rId70"/>
    <p:sldId id="310" r:id="rId71"/>
    <p:sldId id="311" r:id="rId72"/>
    <p:sldId id="312" r:id="rId73"/>
    <p:sldId id="313" r:id="rId74"/>
    <p:sldId id="314" r:id="rId75"/>
    <p:sldId id="315" r:id="rId76"/>
    <p:sldId id="316" r:id="rId77"/>
    <p:sldId id="317" r:id="rId78"/>
    <p:sldId id="318" r:id="rId79"/>
    <p:sldId id="319" r:id="rId80"/>
    <p:sldId id="320" r:id="rId81"/>
    <p:sldId id="321" r:id="rId82"/>
    <p:sldId id="322" r:id="rId83"/>
  </p:sldIdLst>
  <p:sldSz cy="6858000" cx="9144000"/>
  <p:notesSz cx="6858000" cy="91805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24.xml"/><Relationship Id="rId83" Type="http://schemas.openxmlformats.org/officeDocument/2006/relationships/slide" Target="slides/slide67.xml"/><Relationship Id="rId42" Type="http://schemas.openxmlformats.org/officeDocument/2006/relationships/slide" Target="slides/slide26.xml"/><Relationship Id="rId41" Type="http://schemas.openxmlformats.org/officeDocument/2006/relationships/slide" Target="slides/slide25.xml"/><Relationship Id="rId44" Type="http://schemas.openxmlformats.org/officeDocument/2006/relationships/slide" Target="slides/slide28.xml"/><Relationship Id="rId43" Type="http://schemas.openxmlformats.org/officeDocument/2006/relationships/slide" Target="slides/slide27.xml"/><Relationship Id="rId46" Type="http://schemas.openxmlformats.org/officeDocument/2006/relationships/slide" Target="slides/slide30.xml"/><Relationship Id="rId45" Type="http://schemas.openxmlformats.org/officeDocument/2006/relationships/slide" Target="slides/slide29.xml"/><Relationship Id="rId80" Type="http://schemas.openxmlformats.org/officeDocument/2006/relationships/slide" Target="slides/slide64.xml"/><Relationship Id="rId82" Type="http://schemas.openxmlformats.org/officeDocument/2006/relationships/slide" Target="slides/slide66.xml"/><Relationship Id="rId81" Type="http://schemas.openxmlformats.org/officeDocument/2006/relationships/slide" Target="slides/slide65.xml"/><Relationship Id="rId1" Type="http://schemas.openxmlformats.org/officeDocument/2006/relationships/theme" Target="theme/theme1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48" Type="http://schemas.openxmlformats.org/officeDocument/2006/relationships/slide" Target="slides/slide32.xml"/><Relationship Id="rId47" Type="http://schemas.openxmlformats.org/officeDocument/2006/relationships/slide" Target="slides/slide31.xml"/><Relationship Id="rId49" Type="http://schemas.openxmlformats.org/officeDocument/2006/relationships/slide" Target="slides/slide33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Relationship Id="rId73" Type="http://schemas.openxmlformats.org/officeDocument/2006/relationships/slide" Target="slides/slide57.xml"/><Relationship Id="rId72" Type="http://schemas.openxmlformats.org/officeDocument/2006/relationships/slide" Target="slides/slide56.xml"/><Relationship Id="rId31" Type="http://schemas.openxmlformats.org/officeDocument/2006/relationships/slide" Target="slides/slide15.xml"/><Relationship Id="rId75" Type="http://schemas.openxmlformats.org/officeDocument/2006/relationships/slide" Target="slides/slide59.xml"/><Relationship Id="rId30" Type="http://schemas.openxmlformats.org/officeDocument/2006/relationships/slide" Target="slides/slide14.xml"/><Relationship Id="rId74" Type="http://schemas.openxmlformats.org/officeDocument/2006/relationships/slide" Target="slides/slide58.xml"/><Relationship Id="rId33" Type="http://schemas.openxmlformats.org/officeDocument/2006/relationships/slide" Target="slides/slide17.xml"/><Relationship Id="rId77" Type="http://schemas.openxmlformats.org/officeDocument/2006/relationships/slide" Target="slides/slide61.xml"/><Relationship Id="rId32" Type="http://schemas.openxmlformats.org/officeDocument/2006/relationships/slide" Target="slides/slide16.xml"/><Relationship Id="rId76" Type="http://schemas.openxmlformats.org/officeDocument/2006/relationships/slide" Target="slides/slide60.xml"/><Relationship Id="rId35" Type="http://schemas.openxmlformats.org/officeDocument/2006/relationships/slide" Target="slides/slide19.xml"/><Relationship Id="rId79" Type="http://schemas.openxmlformats.org/officeDocument/2006/relationships/slide" Target="slides/slide63.xml"/><Relationship Id="rId34" Type="http://schemas.openxmlformats.org/officeDocument/2006/relationships/slide" Target="slides/slide18.xml"/><Relationship Id="rId78" Type="http://schemas.openxmlformats.org/officeDocument/2006/relationships/slide" Target="slides/slide62.xml"/><Relationship Id="rId71" Type="http://schemas.openxmlformats.org/officeDocument/2006/relationships/slide" Target="slides/slide55.xml"/><Relationship Id="rId70" Type="http://schemas.openxmlformats.org/officeDocument/2006/relationships/slide" Target="slides/slide54.xml"/><Relationship Id="rId37" Type="http://schemas.openxmlformats.org/officeDocument/2006/relationships/slide" Target="slides/slide21.xml"/><Relationship Id="rId36" Type="http://schemas.openxmlformats.org/officeDocument/2006/relationships/slide" Target="slides/slide20.xml"/><Relationship Id="rId39" Type="http://schemas.openxmlformats.org/officeDocument/2006/relationships/slide" Target="slides/slide23.xml"/><Relationship Id="rId38" Type="http://schemas.openxmlformats.org/officeDocument/2006/relationships/slide" Target="slides/slide22.xml"/><Relationship Id="rId62" Type="http://schemas.openxmlformats.org/officeDocument/2006/relationships/slide" Target="slides/slide46.xml"/><Relationship Id="rId61" Type="http://schemas.openxmlformats.org/officeDocument/2006/relationships/slide" Target="slides/slide45.xml"/><Relationship Id="rId20" Type="http://schemas.openxmlformats.org/officeDocument/2006/relationships/slide" Target="slides/slide4.xml"/><Relationship Id="rId64" Type="http://schemas.openxmlformats.org/officeDocument/2006/relationships/slide" Target="slides/slide48.xml"/><Relationship Id="rId63" Type="http://schemas.openxmlformats.org/officeDocument/2006/relationships/slide" Target="slides/slide47.xml"/><Relationship Id="rId22" Type="http://schemas.openxmlformats.org/officeDocument/2006/relationships/slide" Target="slides/slide6.xml"/><Relationship Id="rId66" Type="http://schemas.openxmlformats.org/officeDocument/2006/relationships/slide" Target="slides/slide50.xml"/><Relationship Id="rId21" Type="http://schemas.openxmlformats.org/officeDocument/2006/relationships/slide" Target="slides/slide5.xml"/><Relationship Id="rId65" Type="http://schemas.openxmlformats.org/officeDocument/2006/relationships/slide" Target="slides/slide49.xml"/><Relationship Id="rId24" Type="http://schemas.openxmlformats.org/officeDocument/2006/relationships/slide" Target="slides/slide8.xml"/><Relationship Id="rId68" Type="http://schemas.openxmlformats.org/officeDocument/2006/relationships/slide" Target="slides/slide52.xml"/><Relationship Id="rId23" Type="http://schemas.openxmlformats.org/officeDocument/2006/relationships/slide" Target="slides/slide7.xml"/><Relationship Id="rId67" Type="http://schemas.openxmlformats.org/officeDocument/2006/relationships/slide" Target="slides/slide51.xml"/><Relationship Id="rId60" Type="http://schemas.openxmlformats.org/officeDocument/2006/relationships/slide" Target="slides/slide44.xml"/><Relationship Id="rId26" Type="http://schemas.openxmlformats.org/officeDocument/2006/relationships/slide" Target="slides/slide10.xml"/><Relationship Id="rId25" Type="http://schemas.openxmlformats.org/officeDocument/2006/relationships/slide" Target="slides/slide9.xml"/><Relationship Id="rId69" Type="http://schemas.openxmlformats.org/officeDocument/2006/relationships/slide" Target="slides/slide53.xml"/><Relationship Id="rId28" Type="http://schemas.openxmlformats.org/officeDocument/2006/relationships/slide" Target="slides/slide12.xml"/><Relationship Id="rId27" Type="http://schemas.openxmlformats.org/officeDocument/2006/relationships/slide" Target="slides/slide11.xml"/><Relationship Id="rId29" Type="http://schemas.openxmlformats.org/officeDocument/2006/relationships/slide" Target="slides/slide13.xml"/><Relationship Id="rId51" Type="http://schemas.openxmlformats.org/officeDocument/2006/relationships/slide" Target="slides/slide35.xml"/><Relationship Id="rId50" Type="http://schemas.openxmlformats.org/officeDocument/2006/relationships/slide" Target="slides/slide34.xml"/><Relationship Id="rId53" Type="http://schemas.openxmlformats.org/officeDocument/2006/relationships/slide" Target="slides/slide37.xml"/><Relationship Id="rId52" Type="http://schemas.openxmlformats.org/officeDocument/2006/relationships/slide" Target="slides/slide36.xml"/><Relationship Id="rId11" Type="http://schemas.openxmlformats.org/officeDocument/2006/relationships/slideMaster" Target="slideMasters/slideMaster8.xml"/><Relationship Id="rId55" Type="http://schemas.openxmlformats.org/officeDocument/2006/relationships/slide" Target="slides/slide39.xml"/><Relationship Id="rId10" Type="http://schemas.openxmlformats.org/officeDocument/2006/relationships/slideMaster" Target="slideMasters/slideMaster7.xml"/><Relationship Id="rId54" Type="http://schemas.openxmlformats.org/officeDocument/2006/relationships/slide" Target="slides/slide38.xml"/><Relationship Id="rId13" Type="http://schemas.openxmlformats.org/officeDocument/2006/relationships/slideMaster" Target="slideMasters/slideMaster10.xml"/><Relationship Id="rId57" Type="http://schemas.openxmlformats.org/officeDocument/2006/relationships/slide" Target="slides/slide41.xml"/><Relationship Id="rId12" Type="http://schemas.openxmlformats.org/officeDocument/2006/relationships/slideMaster" Target="slideMasters/slideMaster9.xml"/><Relationship Id="rId56" Type="http://schemas.openxmlformats.org/officeDocument/2006/relationships/slide" Target="slides/slide40.xml"/><Relationship Id="rId15" Type="http://schemas.openxmlformats.org/officeDocument/2006/relationships/slideMaster" Target="slideMasters/slideMaster12.xml"/><Relationship Id="rId59" Type="http://schemas.openxmlformats.org/officeDocument/2006/relationships/slide" Target="slides/slide43.xml"/><Relationship Id="rId14" Type="http://schemas.openxmlformats.org/officeDocument/2006/relationships/slideMaster" Target="slideMasters/slideMaster11.xml"/><Relationship Id="rId58" Type="http://schemas.openxmlformats.org/officeDocument/2006/relationships/slide" Target="slides/slide42.xml"/><Relationship Id="rId17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19" Type="http://schemas.openxmlformats.org/officeDocument/2006/relationships/slide" Target="slides/slide3.xml"/><Relationship Id="rId1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7" name="Google Shape;207;p1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0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0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1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1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2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2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3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13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4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14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15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15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6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16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7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17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8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18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19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19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20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20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21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21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22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22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3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23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24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24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5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25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26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26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7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27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28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28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29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29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3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30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30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31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31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32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32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33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p33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34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34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35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35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36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36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37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9" name="Google Shape;459;p37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8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38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39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39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4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40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40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41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p41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42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42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43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5" name="Google Shape;495;p43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44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44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45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45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46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46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7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47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9" name="Google Shape;519;p47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48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5" name="Google Shape;525;p48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0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49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49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5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5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50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8" name="Google Shape;538;p50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51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51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52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p52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4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53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6" name="Google Shape;556;p53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54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p54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6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55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55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56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1" name="Google Shape;591;p56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6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57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8" name="Google Shape;598;p57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58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4" name="Google Shape;604;p58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8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Google Shape;609;p59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0" name="Google Shape;610;p59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6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6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4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p60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6" name="Google Shape;616;p60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0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61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2" name="Google Shape;622;p61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6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p62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8" name="Google Shape;628;p62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2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p63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4" name="Google Shape;634;p63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8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64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0" name="Google Shape;640;p64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4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p65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6" name="Google Shape;646;p65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0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66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2" name="Google Shape;652;p66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67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8" name="Google Shape;658;p67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7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7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8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8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9:notes"/>
          <p:cNvSpPr txBox="1"/>
          <p:nvPr>
            <p:ph idx="1" type="body"/>
          </p:nvPr>
        </p:nvSpPr>
        <p:spPr>
          <a:xfrm>
            <a:off x="914400" y="4360862"/>
            <a:ext cx="5029200" cy="4102200"/>
          </a:xfrm>
          <a:prstGeom prst="rect">
            <a:avLst/>
          </a:prstGeom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9:notes"/>
          <p:cNvSpPr/>
          <p:nvPr>
            <p:ph idx="2" type="sldImg"/>
          </p:nvPr>
        </p:nvSpPr>
        <p:spPr>
          <a:xfrm>
            <a:off x="1143000" y="695325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533400" y="1371600"/>
            <a:ext cx="7851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effectLst>
                  <a:outerShdw blurRad="38100" rotWithShape="0" algn="tl" dir="5400000" dist="25400">
                    <a:srgbClr val="000000">
                      <a:alpha val="43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533400" y="3228536"/>
            <a:ext cx="78546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>
            <a:lvl1pPr lvl="0" marR="45720" rtl="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rtl="0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rtl="0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rtl="0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rtl="0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rtl="0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rtl="0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rtl="0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rtl="0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D1EAEE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1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21"/>
          <p:cNvSpPr txBox="1"/>
          <p:nvPr>
            <p:ph idx="1" type="body"/>
          </p:nvPr>
        </p:nvSpPr>
        <p:spPr>
          <a:xfrm rot="5400000">
            <a:off x="2377350" y="15012"/>
            <a:ext cx="43893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7185" lvl="0" marL="457200" rtl="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rtl="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rtl="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85" name="Google Shape;185;p2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21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21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3"/>
          <p:cNvSpPr txBox="1"/>
          <p:nvPr>
            <p:ph type="title"/>
          </p:nvPr>
        </p:nvSpPr>
        <p:spPr>
          <a:xfrm rot="5400000">
            <a:off x="5052150" y="2491651"/>
            <a:ext cx="52119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23"/>
          <p:cNvSpPr txBox="1"/>
          <p:nvPr>
            <p:ph idx="1" type="body"/>
          </p:nvPr>
        </p:nvSpPr>
        <p:spPr>
          <a:xfrm rot="5400000">
            <a:off x="861150" y="510451"/>
            <a:ext cx="52119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7185" lvl="0" marL="457200" rtl="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rtl="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rtl="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02" name="Google Shape;202;p2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23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23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7185" lvl="0" marL="457200" rtl="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rtl="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rtl="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9"/>
          <p:cNvSpPr txBox="1"/>
          <p:nvPr>
            <p:ph type="title"/>
          </p:nvPr>
        </p:nvSpPr>
        <p:spPr>
          <a:xfrm>
            <a:off x="530352" y="1316736"/>
            <a:ext cx="777240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effectLst>
                  <a:outerShdw blurRad="38100" rotWithShape="0" algn="tl" dir="5400000" dist="25400">
                    <a:srgbClr val="000000">
                      <a:alpha val="43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9"/>
          <p:cNvSpPr txBox="1"/>
          <p:nvPr>
            <p:ph idx="1" type="body"/>
          </p:nvPr>
        </p:nvSpPr>
        <p:spPr>
          <a:xfrm>
            <a:off x="530352" y="2704664"/>
            <a:ext cx="7772400" cy="15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rtl="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9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D1EAEE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9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1"/>
          <p:cNvSpPr txBox="1"/>
          <p:nvPr>
            <p:ph idx="1" type="body"/>
          </p:nvPr>
        </p:nvSpPr>
        <p:spPr>
          <a:xfrm>
            <a:off x="457200" y="1920085"/>
            <a:ext cx="4038600" cy="44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11"/>
          <p:cNvSpPr txBox="1"/>
          <p:nvPr>
            <p:ph idx="2" type="body"/>
          </p:nvPr>
        </p:nvSpPr>
        <p:spPr>
          <a:xfrm>
            <a:off x="4648200" y="1920085"/>
            <a:ext cx="4038600" cy="44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p1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1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1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3"/>
          <p:cNvSpPr txBox="1"/>
          <p:nvPr>
            <p:ph idx="1" type="body"/>
          </p:nvPr>
        </p:nvSpPr>
        <p:spPr>
          <a:xfrm>
            <a:off x="457200" y="1855248"/>
            <a:ext cx="4040100" cy="65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13"/>
          <p:cNvSpPr txBox="1"/>
          <p:nvPr>
            <p:ph idx="2" type="body"/>
          </p:nvPr>
        </p:nvSpPr>
        <p:spPr>
          <a:xfrm>
            <a:off x="4645025" y="1859757"/>
            <a:ext cx="4041900" cy="6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16" name="Google Shape;116;p13"/>
          <p:cNvSpPr txBox="1"/>
          <p:nvPr>
            <p:ph idx="3" type="body"/>
          </p:nvPr>
        </p:nvSpPr>
        <p:spPr>
          <a:xfrm>
            <a:off x="457200" y="2514600"/>
            <a:ext cx="4040100" cy="38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61315" lvl="0" marL="457200" rtl="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rtl="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rtl="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rtl="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rtl="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17" name="Google Shape;117;p13"/>
          <p:cNvSpPr txBox="1"/>
          <p:nvPr>
            <p:ph idx="4" type="body"/>
          </p:nvPr>
        </p:nvSpPr>
        <p:spPr>
          <a:xfrm>
            <a:off x="4645025" y="2514600"/>
            <a:ext cx="4041900" cy="38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61315" lvl="0" marL="457200" rtl="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rtl="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rtl="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rtl="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rtl="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1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13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3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5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5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7"/>
          <p:cNvSpPr txBox="1"/>
          <p:nvPr>
            <p:ph type="title"/>
          </p:nvPr>
        </p:nvSpPr>
        <p:spPr>
          <a:xfrm>
            <a:off x="685800" y="514352"/>
            <a:ext cx="27432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17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p17"/>
          <p:cNvSpPr txBox="1"/>
          <p:nvPr>
            <p:ph idx="2" type="body"/>
          </p:nvPr>
        </p:nvSpPr>
        <p:spPr>
          <a:xfrm>
            <a:off x="3575050" y="1676400"/>
            <a:ext cx="51117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97510" lvl="0" marL="457200" rtl="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rtl="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rtl="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rtl="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17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17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17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9"/>
          <p:cNvSpPr txBox="1"/>
          <p:nvPr>
            <p:ph type="title"/>
          </p:nvPr>
        </p:nvSpPr>
        <p:spPr>
          <a:xfrm>
            <a:off x="609600" y="1176996"/>
            <a:ext cx="2212800" cy="158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19"/>
          <p:cNvSpPr txBox="1"/>
          <p:nvPr>
            <p:ph idx="1" type="body"/>
          </p:nvPr>
        </p:nvSpPr>
        <p:spPr>
          <a:xfrm>
            <a:off x="609600" y="2828785"/>
            <a:ext cx="2209800" cy="21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Autofit/>
          </a:bodyPr>
          <a:lstStyle>
            <a:lvl1pPr indent="-228600" lvl="0" marL="457200" rtl="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rtl="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rtl="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rtl="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rtl="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67" name="Google Shape;167;p19"/>
          <p:cNvSpPr/>
          <p:nvPr>
            <p:ph idx="2" type="pic"/>
          </p:nvPr>
        </p:nvSpPr>
        <p:spPr>
          <a:xfrm rot="420022">
            <a:off x="3485831" y="1199543"/>
            <a:ext cx="4617824" cy="3931997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rgbClr val="0BD0D9"/>
              </a:buClr>
              <a:buSzPts val="304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68" name="Google Shape;168;p19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19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19"/>
          <p:cNvSpPr txBox="1"/>
          <p:nvPr>
            <p:ph idx="12" type="sldNum"/>
          </p:nvPr>
        </p:nvSpPr>
        <p:spPr>
          <a:xfrm>
            <a:off x="8077200" y="635635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2.xml"/></Relationships>
</file>

<file path=ppt/slideMasters/_rels/slideMaster10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9.xml"/><Relationship Id="rId3" Type="http://schemas.openxmlformats.org/officeDocument/2006/relationships/theme" Target="../theme/theme2.xml"/></Relationships>
</file>

<file path=ppt/slideMasters/_rels/slideMaster1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0.xml"/><Relationship Id="rId3" Type="http://schemas.openxmlformats.org/officeDocument/2006/relationships/theme" Target="../theme/theme7.xml"/></Relationships>
</file>

<file path=ppt/slideMasters/_rels/slideMaster1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1.xml"/><Relationship Id="rId3" Type="http://schemas.openxmlformats.org/officeDocument/2006/relationships/theme" Target="../theme/theme4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5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3.xml"/><Relationship Id="rId3" Type="http://schemas.openxmlformats.org/officeDocument/2006/relationships/theme" Target="../theme/theme3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theme" Target="../theme/theme8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1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5.xml"/><Relationship Id="rId3" Type="http://schemas.openxmlformats.org/officeDocument/2006/relationships/theme" Target="../theme/theme9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6.xml"/><Relationship Id="rId3" Type="http://schemas.openxmlformats.org/officeDocument/2006/relationships/theme" Target="../theme/theme11.xml"/></Relationships>
</file>

<file path=ppt/slideMasters/_rels/slideMaster8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3" Type="http://schemas.openxmlformats.org/officeDocument/2006/relationships/theme" Target="../theme/theme6.xml"/></Relationships>
</file>

<file path=ppt/slideMasters/_rels/slideMaster9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8.xml"/><Relationship Id="rId3" Type="http://schemas.openxmlformats.org/officeDocument/2006/relationships/theme" Target="../theme/theme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9525" y="-7937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381500" y="-7937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8" name="Google Shape;8;p1"/>
          <p:cNvGrpSpPr/>
          <p:nvPr/>
        </p:nvGrpSpPr>
        <p:grpSpPr>
          <a:xfrm>
            <a:off x="-29327" y="-14802"/>
            <a:ext cx="9198252" cy="1083761"/>
            <a:chOff x="-29322" y="-1965"/>
            <a:chExt cx="9198252" cy="1086259"/>
          </a:xfrm>
        </p:grpSpPr>
        <p:sp>
          <p:nvSpPr>
            <p:cNvPr id="9" name="Google Shape;9;p1"/>
            <p:cNvSpPr/>
            <p:nvPr/>
          </p:nvSpPr>
          <p:spPr>
            <a:xfrm rot="-164306">
              <a:off x="-19045" y="216553"/>
              <a:ext cx="9163052" cy="649223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" name="Google Shape;10;p1"/>
            <p:cNvSpPr/>
            <p:nvPr/>
          </p:nvSpPr>
          <p:spPr>
            <a:xfrm rot="-164306">
              <a:off x="-14309" y="290005"/>
              <a:ext cx="9175809" cy="530353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1" name="Google Shape;11;p1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8"/>
          <p:cNvSpPr/>
          <p:nvPr/>
        </p:nvSpPr>
        <p:spPr>
          <a:xfrm flipH="1" rot="-10377829">
            <a:off x="3166569" y="1109764"/>
            <a:ext cx="5257964" cy="4114929"/>
          </a:xfrm>
          <a:custGeom>
            <a:rect b="b" l="l" r="r" t="t"/>
            <a:pathLst>
              <a:path extrusionOk="0" h="4114800" w="5257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98500" kx="98636" dir="7500041" dist="38499" sy="100080">
              <a:srgbClr val="000000">
                <a:alpha val="2471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" name="Google Shape;156;p18"/>
          <p:cNvSpPr/>
          <p:nvPr/>
        </p:nvSpPr>
        <p:spPr>
          <a:xfrm flipH="1" rot="-10381539">
            <a:off x="8004149" y="5359289"/>
            <a:ext cx="155652" cy="155652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63500" dir="12899787" dist="6350">
              <a:srgbClr val="000000">
                <a:alpha val="4667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7" name="Google Shape;157;p18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8" name="Google Shape;158;p18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9" name="Google Shape;159;p18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0" name="Google Shape;160;p18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61" name="Google Shape;161;p18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2" name="Google Shape;162;p18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3" name="Google Shape;163;p18"/>
          <p:cNvSpPr txBox="1"/>
          <p:nvPr>
            <p:ph idx="12" type="sldNum"/>
          </p:nvPr>
        </p:nvSpPr>
        <p:spPr>
          <a:xfrm>
            <a:off x="8077200" y="635635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0"/>
          <p:cNvSpPr/>
          <p:nvPr/>
        </p:nvSpPr>
        <p:spPr>
          <a:xfrm>
            <a:off x="-9525" y="-7937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3" name="Google Shape;173;p20"/>
          <p:cNvSpPr/>
          <p:nvPr/>
        </p:nvSpPr>
        <p:spPr>
          <a:xfrm>
            <a:off x="4381500" y="-7937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74" name="Google Shape;174;p20"/>
          <p:cNvGrpSpPr/>
          <p:nvPr/>
        </p:nvGrpSpPr>
        <p:grpSpPr>
          <a:xfrm>
            <a:off x="-29327" y="-14802"/>
            <a:ext cx="9198252" cy="1083761"/>
            <a:chOff x="-29322" y="-1965"/>
            <a:chExt cx="9198252" cy="1086259"/>
          </a:xfrm>
        </p:grpSpPr>
        <p:sp>
          <p:nvSpPr>
            <p:cNvPr id="175" name="Google Shape;175;p20"/>
            <p:cNvSpPr/>
            <p:nvPr/>
          </p:nvSpPr>
          <p:spPr>
            <a:xfrm rot="-164306">
              <a:off x="-19045" y="216553"/>
              <a:ext cx="9163052" cy="649223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6" name="Google Shape;176;p20"/>
            <p:cNvSpPr/>
            <p:nvPr/>
          </p:nvSpPr>
          <p:spPr>
            <a:xfrm rot="-164306">
              <a:off x="-14309" y="290005"/>
              <a:ext cx="9175809" cy="530353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77" name="Google Shape;177;p20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8" name="Google Shape;178;p20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79" name="Google Shape;179;p20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80" name="Google Shape;180;p20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81" name="Google Shape;181;p20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7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2"/>
          <p:cNvSpPr/>
          <p:nvPr/>
        </p:nvSpPr>
        <p:spPr>
          <a:xfrm>
            <a:off x="-9525" y="-7937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0" name="Google Shape;190;p22"/>
          <p:cNvSpPr/>
          <p:nvPr/>
        </p:nvSpPr>
        <p:spPr>
          <a:xfrm>
            <a:off x="4381500" y="-7937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91" name="Google Shape;191;p22"/>
          <p:cNvGrpSpPr/>
          <p:nvPr/>
        </p:nvGrpSpPr>
        <p:grpSpPr>
          <a:xfrm>
            <a:off x="-29327" y="-14802"/>
            <a:ext cx="9198252" cy="1083761"/>
            <a:chOff x="-29322" y="-1965"/>
            <a:chExt cx="9198252" cy="1086259"/>
          </a:xfrm>
        </p:grpSpPr>
        <p:sp>
          <p:nvSpPr>
            <p:cNvPr id="192" name="Google Shape;192;p22"/>
            <p:cNvSpPr/>
            <p:nvPr/>
          </p:nvSpPr>
          <p:spPr>
            <a:xfrm rot="-164306">
              <a:off x="-19045" y="216553"/>
              <a:ext cx="9163052" cy="649223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3" name="Google Shape;193;p22"/>
            <p:cNvSpPr/>
            <p:nvPr/>
          </p:nvSpPr>
          <p:spPr>
            <a:xfrm rot="-164306">
              <a:off x="-14309" y="290005"/>
              <a:ext cx="9175809" cy="530353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94" name="Google Shape;194;p22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5" name="Google Shape;195;p22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96" name="Google Shape;196;p2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97" name="Google Shape;197;p22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98" name="Google Shape;198;p22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-9525" y="-7937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" name="Google Shape;24;p3"/>
          <p:cNvSpPr/>
          <p:nvPr/>
        </p:nvSpPr>
        <p:spPr>
          <a:xfrm>
            <a:off x="4381500" y="-7937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-29327" y="-14802"/>
            <a:ext cx="9198252" cy="1083761"/>
            <a:chOff x="-29322" y="-1965"/>
            <a:chExt cx="9198252" cy="1086259"/>
          </a:xfrm>
        </p:grpSpPr>
        <p:sp>
          <p:nvSpPr>
            <p:cNvPr id="26" name="Google Shape;26;p3"/>
            <p:cNvSpPr/>
            <p:nvPr/>
          </p:nvSpPr>
          <p:spPr>
            <a:xfrm rot="-164306">
              <a:off x="-19045" y="216553"/>
              <a:ext cx="9163052" cy="649223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 rot="-164306">
              <a:off x="-14309" y="290005"/>
              <a:ext cx="9175809" cy="530353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28" name="Google Shape;28;p3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0" name="Google Shape;30;p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1" name="Google Shape;31;p3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2" name="Google Shape;32;p3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/>
          <p:nvPr/>
        </p:nvSpPr>
        <p:spPr>
          <a:xfrm>
            <a:off x="-9525" y="-7937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Google Shape;41;p5"/>
          <p:cNvSpPr/>
          <p:nvPr/>
        </p:nvSpPr>
        <p:spPr>
          <a:xfrm>
            <a:off x="4381500" y="-7937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42" name="Google Shape;42;p5"/>
          <p:cNvGrpSpPr/>
          <p:nvPr/>
        </p:nvGrpSpPr>
        <p:grpSpPr>
          <a:xfrm>
            <a:off x="-29327" y="-14802"/>
            <a:ext cx="9198252" cy="1083761"/>
            <a:chOff x="-29322" y="-1965"/>
            <a:chExt cx="9198252" cy="1086259"/>
          </a:xfrm>
        </p:grpSpPr>
        <p:sp>
          <p:nvSpPr>
            <p:cNvPr id="43" name="Google Shape;43;p5"/>
            <p:cNvSpPr/>
            <p:nvPr/>
          </p:nvSpPr>
          <p:spPr>
            <a:xfrm rot="-164306">
              <a:off x="-19045" y="216553"/>
              <a:ext cx="9163052" cy="649223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4" name="Google Shape;44;p5"/>
            <p:cNvSpPr/>
            <p:nvPr/>
          </p:nvSpPr>
          <p:spPr>
            <a:xfrm rot="-164306">
              <a:off x="-14309" y="290005"/>
              <a:ext cx="9175809" cy="530353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45" name="Google Shape;45;p5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5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47" name="Google Shape;47;p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8" name="Google Shape;48;p5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Google Shape;49;p5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/>
          <p:nvPr/>
        </p:nvSpPr>
        <p:spPr>
          <a:xfrm>
            <a:off x="-9525" y="-7937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7"/>
          <p:cNvSpPr/>
          <p:nvPr/>
        </p:nvSpPr>
        <p:spPr>
          <a:xfrm>
            <a:off x="4381500" y="-7937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Google Shape;58;p7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7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0" name="Google Shape;60;p7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1" name="Google Shape;61;p7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2" name="Google Shape;62;p7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3" name="Google Shape;63;p7"/>
          <p:cNvGrpSpPr/>
          <p:nvPr/>
        </p:nvGrpSpPr>
        <p:grpSpPr>
          <a:xfrm>
            <a:off x="-29327" y="-14802"/>
            <a:ext cx="9198252" cy="1083761"/>
            <a:chOff x="-29322" y="-1965"/>
            <a:chExt cx="9198252" cy="1086259"/>
          </a:xfrm>
        </p:grpSpPr>
        <p:sp>
          <p:nvSpPr>
            <p:cNvPr id="64" name="Google Shape;64;p7"/>
            <p:cNvSpPr/>
            <p:nvPr/>
          </p:nvSpPr>
          <p:spPr>
            <a:xfrm rot="-164306">
              <a:off x="-19045" y="216553"/>
              <a:ext cx="9163052" cy="649223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5" name="Google Shape;65;p7"/>
            <p:cNvSpPr/>
            <p:nvPr/>
          </p:nvSpPr>
          <p:spPr>
            <a:xfrm rot="-164306">
              <a:off x="-14309" y="290005"/>
              <a:ext cx="9175809" cy="530353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8"/>
          <p:cNvSpPr/>
          <p:nvPr/>
        </p:nvSpPr>
        <p:spPr>
          <a:xfrm>
            <a:off x="-9525" y="-7937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" name="Google Shape;68;p8"/>
          <p:cNvSpPr/>
          <p:nvPr/>
        </p:nvSpPr>
        <p:spPr>
          <a:xfrm>
            <a:off x="4381500" y="-7937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69" name="Google Shape;69;p8"/>
          <p:cNvGrpSpPr/>
          <p:nvPr/>
        </p:nvGrpSpPr>
        <p:grpSpPr>
          <a:xfrm>
            <a:off x="-29327" y="-14802"/>
            <a:ext cx="9198252" cy="1083761"/>
            <a:chOff x="-29322" y="-1965"/>
            <a:chExt cx="9198252" cy="1086259"/>
          </a:xfrm>
        </p:grpSpPr>
        <p:sp>
          <p:nvSpPr>
            <p:cNvPr id="70" name="Google Shape;70;p8"/>
            <p:cNvSpPr/>
            <p:nvPr/>
          </p:nvSpPr>
          <p:spPr>
            <a:xfrm rot="-164306">
              <a:off x="-19045" y="216553"/>
              <a:ext cx="9163052" cy="649223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1" name="Google Shape;71;p8"/>
            <p:cNvSpPr/>
            <p:nvPr/>
          </p:nvSpPr>
          <p:spPr>
            <a:xfrm rot="-164306">
              <a:off x="-14309" y="290005"/>
              <a:ext cx="9175809" cy="530353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72" name="Google Shape;72;p8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74" name="Google Shape;74;p8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5" name="Google Shape;75;p8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6" name="Google Shape;76;p8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EAEE"/>
              </a:buClr>
              <a:buSzPts val="1200"/>
              <a:buFont typeface="Times New Roman"/>
              <a:buNone/>
              <a:defRPr b="0" i="0" sz="1200" u="non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/>
          <p:nvPr/>
        </p:nvSpPr>
        <p:spPr>
          <a:xfrm>
            <a:off x="-9525" y="-7937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0"/>
          <p:cNvSpPr/>
          <p:nvPr/>
        </p:nvSpPr>
        <p:spPr>
          <a:xfrm>
            <a:off x="4381500" y="-7937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86" name="Google Shape;86;p10"/>
          <p:cNvGrpSpPr/>
          <p:nvPr/>
        </p:nvGrpSpPr>
        <p:grpSpPr>
          <a:xfrm>
            <a:off x="-29327" y="-14802"/>
            <a:ext cx="9198252" cy="1083761"/>
            <a:chOff x="-29322" y="-1965"/>
            <a:chExt cx="9198252" cy="1086259"/>
          </a:xfrm>
        </p:grpSpPr>
        <p:sp>
          <p:nvSpPr>
            <p:cNvPr id="87" name="Google Shape;87;p10"/>
            <p:cNvSpPr/>
            <p:nvPr/>
          </p:nvSpPr>
          <p:spPr>
            <a:xfrm rot="-164306">
              <a:off x="-19045" y="216553"/>
              <a:ext cx="9163052" cy="649223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8" name="Google Shape;88;p10"/>
            <p:cNvSpPr/>
            <p:nvPr/>
          </p:nvSpPr>
          <p:spPr>
            <a:xfrm rot="-164306">
              <a:off x="-14309" y="290005"/>
              <a:ext cx="9175809" cy="530353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89" name="Google Shape;89;p10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Google Shape;90;p10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91" name="Google Shape;91;p10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2" name="Google Shape;92;p10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3" name="Google Shape;93;p10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2"/>
          <p:cNvSpPr/>
          <p:nvPr/>
        </p:nvSpPr>
        <p:spPr>
          <a:xfrm>
            <a:off x="-9525" y="-7937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p12"/>
          <p:cNvSpPr/>
          <p:nvPr/>
        </p:nvSpPr>
        <p:spPr>
          <a:xfrm>
            <a:off x="4381500" y="-7937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04" name="Google Shape;104;p12"/>
          <p:cNvGrpSpPr/>
          <p:nvPr/>
        </p:nvGrpSpPr>
        <p:grpSpPr>
          <a:xfrm>
            <a:off x="-29327" y="-14802"/>
            <a:ext cx="9198252" cy="1083761"/>
            <a:chOff x="-29322" y="-1965"/>
            <a:chExt cx="9198252" cy="1086259"/>
          </a:xfrm>
        </p:grpSpPr>
        <p:sp>
          <p:nvSpPr>
            <p:cNvPr id="105" name="Google Shape;105;p12"/>
            <p:cNvSpPr/>
            <p:nvPr/>
          </p:nvSpPr>
          <p:spPr>
            <a:xfrm rot="-164306">
              <a:off x="-19045" y="216553"/>
              <a:ext cx="9163052" cy="649223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6" name="Google Shape;106;p12"/>
            <p:cNvSpPr/>
            <p:nvPr/>
          </p:nvSpPr>
          <p:spPr>
            <a:xfrm rot="-164306">
              <a:off x="-14309" y="290005"/>
              <a:ext cx="9175809" cy="530353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07" name="Google Shape;107;p12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8" name="Google Shape;108;p12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9" name="Google Shape;109;p1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0" name="Google Shape;110;p12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1" name="Google Shape;111;p12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4"/>
          <p:cNvSpPr/>
          <p:nvPr/>
        </p:nvSpPr>
        <p:spPr>
          <a:xfrm>
            <a:off x="-9525" y="-7937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14"/>
          <p:cNvSpPr/>
          <p:nvPr/>
        </p:nvSpPr>
        <p:spPr>
          <a:xfrm>
            <a:off x="4381500" y="-7937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24" name="Google Shape;124;p14"/>
          <p:cNvGrpSpPr/>
          <p:nvPr/>
        </p:nvGrpSpPr>
        <p:grpSpPr>
          <a:xfrm>
            <a:off x="-29327" y="-14802"/>
            <a:ext cx="9198252" cy="1083761"/>
            <a:chOff x="-29322" y="-1965"/>
            <a:chExt cx="9198252" cy="1086259"/>
          </a:xfrm>
        </p:grpSpPr>
        <p:sp>
          <p:nvSpPr>
            <p:cNvPr id="125" name="Google Shape;125;p14"/>
            <p:cNvSpPr/>
            <p:nvPr/>
          </p:nvSpPr>
          <p:spPr>
            <a:xfrm rot="-164306">
              <a:off x="-19045" y="216553"/>
              <a:ext cx="9163052" cy="649223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6" name="Google Shape;126;p14"/>
            <p:cNvSpPr/>
            <p:nvPr/>
          </p:nvSpPr>
          <p:spPr>
            <a:xfrm rot="-164306">
              <a:off x="-14309" y="290005"/>
              <a:ext cx="9175809" cy="530353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27" name="Google Shape;127;p14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Google Shape;128;p14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29" name="Google Shape;129;p1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0" name="Google Shape;130;p14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1" name="Google Shape;131;p14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6"/>
          <p:cNvSpPr/>
          <p:nvPr/>
        </p:nvSpPr>
        <p:spPr>
          <a:xfrm>
            <a:off x="-9525" y="-7937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" name="Google Shape;138;p16"/>
          <p:cNvSpPr/>
          <p:nvPr/>
        </p:nvSpPr>
        <p:spPr>
          <a:xfrm>
            <a:off x="4381500" y="-7937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39" name="Google Shape;139;p16"/>
          <p:cNvGrpSpPr/>
          <p:nvPr/>
        </p:nvGrpSpPr>
        <p:grpSpPr>
          <a:xfrm>
            <a:off x="-29327" y="-14802"/>
            <a:ext cx="9198252" cy="1083761"/>
            <a:chOff x="-29322" y="-1965"/>
            <a:chExt cx="9198252" cy="1086259"/>
          </a:xfrm>
        </p:grpSpPr>
        <p:sp>
          <p:nvSpPr>
            <p:cNvPr id="140" name="Google Shape;140;p16"/>
            <p:cNvSpPr/>
            <p:nvPr/>
          </p:nvSpPr>
          <p:spPr>
            <a:xfrm rot="-164306">
              <a:off x="-19045" y="216553"/>
              <a:ext cx="9163052" cy="649223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1" name="Google Shape;141;p16"/>
            <p:cNvSpPr/>
            <p:nvPr/>
          </p:nvSpPr>
          <p:spPr>
            <a:xfrm rot="-164306">
              <a:off x="-14309" y="290005"/>
              <a:ext cx="9175809" cy="530353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42" name="Google Shape;142;p16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3" name="Google Shape;143;p16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44" name="Google Shape;144;p1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5" name="Google Shape;145;p16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6" name="Google Shape;146;p16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6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4"/>
          <p:cNvSpPr txBox="1"/>
          <p:nvPr>
            <p:ph idx="4294967295"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18275" wrap="square" tIns="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3959"/>
              <a:buFont typeface="Calibri"/>
              <a:buNone/>
            </a:pPr>
            <a:br>
              <a:rPr b="1" i="0" lang="en-US" sz="3959" u="none" cap="none" strike="noStrike">
                <a:solidFill>
                  <a:srgbClr val="4CE0EA"/>
                </a:solidFill>
                <a:effectLst>
                  <a:outerShdw blurRad="38100" rotWithShape="0" algn="tl" dir="5400000" dist="25400">
                    <a:srgbClr val="000000">
                      <a:alpha val="43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5400" u="none" cap="none" strike="noStrike">
                <a:solidFill>
                  <a:srgbClr val="4CE0EA"/>
                </a:solidFill>
                <a:effectLst>
                  <a:outerShdw blurRad="38100" rotWithShape="0" algn="tl" dir="5400000" dist="25400">
                    <a:srgbClr val="000000">
                      <a:alpha val="43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Leadership and Change Management</a:t>
            </a:r>
            <a:endParaRPr/>
          </a:p>
        </p:txBody>
      </p:sp>
      <p:pic>
        <p:nvPicPr>
          <p:cNvPr id="210" name="Google Shape;210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96034" y="4167166"/>
            <a:ext cx="2547966" cy="2690834"/>
          </a:xfrm>
          <a:prstGeom prst="rect">
            <a:avLst/>
          </a:prstGeom>
          <a:noFill/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3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Introduction (Cont.)</a:t>
            </a:r>
            <a:endParaRPr/>
          </a:p>
        </p:txBody>
      </p:sp>
      <p:sp>
        <p:nvSpPr>
          <p:cNvPr id="269" name="Google Shape;269;p33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Find leaders in different places in organizations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Formal organization position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Personal qualities add or detract from leadership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Emergent leaders within formal and informal groups in an organization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Leaders at any organization level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4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Management and Leadership</a:t>
            </a:r>
            <a:endParaRPr/>
          </a:p>
        </p:txBody>
      </p:sp>
      <p:sp>
        <p:nvSpPr>
          <p:cNvPr id="275" name="Google Shape;275;p34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Managers sustain and control organizations</a:t>
            </a:r>
            <a:endParaRPr/>
          </a:p>
          <a:p>
            <a:pPr indent="-273050" lvl="0" marL="273050" marR="0" rtl="0" algn="l">
              <a:lnSpc>
                <a:spcPct val="7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Leaders try to change them</a:t>
            </a:r>
            <a:endParaRPr/>
          </a:p>
          <a:p>
            <a:pPr indent="-273050" lvl="0" marL="273050" marR="0" rtl="0" algn="l">
              <a:lnSpc>
                <a:spcPct val="7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Leaders have vision and inspire others to follow it</a:t>
            </a:r>
            <a:endParaRPr/>
          </a:p>
          <a:p>
            <a:pPr indent="-273050" lvl="0" marL="273050" marR="0" rtl="0" algn="l">
              <a:lnSpc>
                <a:spcPct val="7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Managers follow an organization’s present vision</a:t>
            </a:r>
            <a:endParaRPr/>
          </a:p>
          <a:p>
            <a:pPr indent="-273050" lvl="0" marL="273050" marR="0" rtl="0" algn="l">
              <a:lnSpc>
                <a:spcPct val="7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Management and leadership requirements</a:t>
            </a:r>
            <a:endParaRPr/>
          </a:p>
          <a:p>
            <a:pPr indent="-246062" lvl="1" marL="639762" marR="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Differs in different organizational positions</a:t>
            </a:r>
            <a:endParaRPr/>
          </a:p>
          <a:p>
            <a:pPr indent="-246062" lvl="1" marL="639762" marR="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Differs at different times in an organization’s history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5"/>
          <p:cNvSpPr txBox="1"/>
          <p:nvPr>
            <p:ph idx="4294967295"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Management and Leadership</a:t>
            </a:r>
            <a:br>
              <a:rPr b="0" i="0" lang="en-US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(Cont.)</a:t>
            </a:r>
            <a:endParaRPr/>
          </a:p>
        </p:txBody>
      </p:sp>
      <p:sp>
        <p:nvSpPr>
          <p:cNvPr id="281" name="Google Shape;281;p35"/>
          <p:cNvSpPr txBox="1"/>
          <p:nvPr/>
        </p:nvSpPr>
        <p:spPr>
          <a:xfrm>
            <a:off x="3109912" y="2135187"/>
            <a:ext cx="2908200" cy="511200"/>
          </a:xfrm>
          <a:prstGeom prst="rect">
            <a:avLst/>
          </a:prstGeom>
          <a:solidFill>
            <a:schemeClr val="accent1"/>
          </a:solidFill>
          <a:ln cap="flat" cmpd="sng" w="571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External environment </a:t>
            </a:r>
            <a:endParaRPr/>
          </a:p>
        </p:txBody>
      </p:sp>
      <p:sp>
        <p:nvSpPr>
          <p:cNvPr id="282" name="Google Shape;282;p35"/>
          <p:cNvSpPr txBox="1"/>
          <p:nvPr/>
        </p:nvSpPr>
        <p:spPr>
          <a:xfrm>
            <a:off x="723900" y="3084512"/>
            <a:ext cx="992100" cy="504900"/>
          </a:xfrm>
          <a:prstGeom prst="rect">
            <a:avLst/>
          </a:prstGeom>
          <a:solidFill>
            <a:schemeClr val="accent1"/>
          </a:solidFill>
          <a:ln cap="flat" cmpd="sng" w="508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Stable</a:t>
            </a:r>
            <a:endParaRPr/>
          </a:p>
        </p:txBody>
      </p:sp>
      <p:sp>
        <p:nvSpPr>
          <p:cNvPr id="283" name="Google Shape;283;p35"/>
          <p:cNvSpPr txBox="1"/>
          <p:nvPr/>
        </p:nvSpPr>
        <p:spPr>
          <a:xfrm>
            <a:off x="6589712" y="3084512"/>
            <a:ext cx="1431900" cy="504900"/>
          </a:xfrm>
          <a:prstGeom prst="rect">
            <a:avLst/>
          </a:prstGeom>
          <a:solidFill>
            <a:schemeClr val="accent1"/>
          </a:solidFill>
          <a:ln cap="flat" cmpd="sng" w="508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Turbulent</a:t>
            </a:r>
            <a:endParaRPr/>
          </a:p>
        </p:txBody>
      </p:sp>
      <p:cxnSp>
        <p:nvCxnSpPr>
          <p:cNvPr id="284" name="Google Shape;284;p35"/>
          <p:cNvCxnSpPr/>
          <p:nvPr/>
        </p:nvCxnSpPr>
        <p:spPr>
          <a:xfrm>
            <a:off x="1733550" y="3352800"/>
            <a:ext cx="4856100" cy="0"/>
          </a:xfrm>
          <a:prstGeom prst="straightConnector1">
            <a:avLst/>
          </a:prstGeom>
          <a:noFill/>
          <a:ln cap="flat" cmpd="sng" w="508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85" name="Google Shape;285;p35"/>
          <p:cNvSpPr txBox="1"/>
          <p:nvPr/>
        </p:nvSpPr>
        <p:spPr>
          <a:xfrm>
            <a:off x="533400" y="5370512"/>
            <a:ext cx="1314300" cy="504900"/>
          </a:xfrm>
          <a:prstGeom prst="rect">
            <a:avLst/>
          </a:prstGeom>
          <a:solidFill>
            <a:schemeClr val="accent1"/>
          </a:solidFill>
          <a:ln cap="flat" cmpd="sng" w="508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Manager</a:t>
            </a:r>
            <a:endParaRPr/>
          </a:p>
        </p:txBody>
      </p:sp>
      <p:sp>
        <p:nvSpPr>
          <p:cNvPr id="286" name="Google Shape;286;p35"/>
          <p:cNvSpPr txBox="1"/>
          <p:nvPr/>
        </p:nvSpPr>
        <p:spPr>
          <a:xfrm>
            <a:off x="6742112" y="5446712"/>
            <a:ext cx="1076400" cy="504900"/>
          </a:xfrm>
          <a:prstGeom prst="rect">
            <a:avLst/>
          </a:prstGeom>
          <a:solidFill>
            <a:schemeClr val="accent1"/>
          </a:solidFill>
          <a:ln cap="flat" cmpd="sng" w="508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Leader</a:t>
            </a:r>
            <a:endParaRPr/>
          </a:p>
        </p:txBody>
      </p:sp>
      <p:cxnSp>
        <p:nvCxnSpPr>
          <p:cNvPr id="287" name="Google Shape;287;p35"/>
          <p:cNvCxnSpPr/>
          <p:nvPr/>
        </p:nvCxnSpPr>
        <p:spPr>
          <a:xfrm>
            <a:off x="1219200" y="3581400"/>
            <a:ext cx="0" cy="1789200"/>
          </a:xfrm>
          <a:prstGeom prst="straightConnector1">
            <a:avLst/>
          </a:prstGeom>
          <a:noFill/>
          <a:ln cap="flat" cmpd="sng" w="508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288" name="Google Shape;288;p35"/>
          <p:cNvCxnSpPr/>
          <p:nvPr/>
        </p:nvCxnSpPr>
        <p:spPr>
          <a:xfrm>
            <a:off x="7315200" y="3581400"/>
            <a:ext cx="0" cy="1865400"/>
          </a:xfrm>
          <a:prstGeom prst="straightConnector1">
            <a:avLst/>
          </a:prstGeom>
          <a:noFill/>
          <a:ln cap="flat" cmpd="sng" w="508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6"/>
          <p:cNvSpPr txBox="1"/>
          <p:nvPr>
            <p:ph idx="4294967295"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The Evolution of</a:t>
            </a:r>
            <a:br>
              <a:rPr b="0" i="0" lang="en-US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Leadership Research</a:t>
            </a:r>
            <a:endParaRPr/>
          </a:p>
        </p:txBody>
      </p:sp>
      <p:sp>
        <p:nvSpPr>
          <p:cNvPr id="294" name="Google Shape;294;p36"/>
          <p:cNvSpPr txBox="1"/>
          <p:nvPr/>
        </p:nvSpPr>
        <p:spPr>
          <a:xfrm>
            <a:off x="596900" y="2170112"/>
            <a:ext cx="3233700" cy="504900"/>
          </a:xfrm>
          <a:prstGeom prst="rect">
            <a:avLst/>
          </a:prstGeom>
          <a:solidFill>
            <a:schemeClr val="accent1"/>
          </a:solidFill>
          <a:ln cap="flat" cmpd="sng" w="508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1900:  Traits approaches</a:t>
            </a:r>
            <a:endParaRPr/>
          </a:p>
        </p:txBody>
      </p:sp>
      <p:sp>
        <p:nvSpPr>
          <p:cNvPr id="295" name="Google Shape;295;p36"/>
          <p:cNvSpPr txBox="1"/>
          <p:nvPr/>
        </p:nvSpPr>
        <p:spPr>
          <a:xfrm>
            <a:off x="2855912" y="3541712"/>
            <a:ext cx="3452700" cy="504900"/>
          </a:xfrm>
          <a:prstGeom prst="rect">
            <a:avLst/>
          </a:prstGeom>
          <a:solidFill>
            <a:schemeClr val="accent1"/>
          </a:solidFill>
          <a:ln cap="flat" cmpd="sng" w="508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1950:  Behavioral theories</a:t>
            </a:r>
            <a:endParaRPr/>
          </a:p>
        </p:txBody>
      </p:sp>
      <p:sp>
        <p:nvSpPr>
          <p:cNvPr id="296" name="Google Shape;296;p36"/>
          <p:cNvSpPr txBox="1"/>
          <p:nvPr/>
        </p:nvSpPr>
        <p:spPr>
          <a:xfrm>
            <a:off x="5065712" y="5141912"/>
            <a:ext cx="3673500" cy="504900"/>
          </a:xfrm>
          <a:prstGeom prst="rect">
            <a:avLst/>
          </a:prstGeom>
          <a:solidFill>
            <a:schemeClr val="accent1"/>
          </a:solidFill>
          <a:ln cap="flat" cmpd="sng" w="508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1960:  Contingency theories</a:t>
            </a:r>
            <a:endParaRPr/>
          </a:p>
        </p:txBody>
      </p:sp>
      <p:sp>
        <p:nvSpPr>
          <p:cNvPr id="297" name="Google Shape;297;p36"/>
          <p:cNvSpPr/>
          <p:nvPr/>
        </p:nvSpPr>
        <p:spPr>
          <a:xfrm>
            <a:off x="4119562" y="2547937"/>
            <a:ext cx="1271614" cy="889002"/>
          </a:xfrm>
          <a:custGeom>
            <a:rect b="b" l="l" r="r" t="t"/>
            <a:pathLst>
              <a:path extrusionOk="0" fill="none" h="21600" w="21627">
                <a:moveTo>
                  <a:pt x="0" y="0"/>
                </a:moveTo>
                <a:cubicBezTo>
                  <a:pt x="9" y="0"/>
                  <a:pt x="18" y="0"/>
                  <a:pt x="27" y="0"/>
                </a:cubicBezTo>
                <a:cubicBezTo>
                  <a:pt x="11956" y="0"/>
                  <a:pt x="21627" y="9670"/>
                  <a:pt x="21627" y="21600"/>
                </a:cubicBezTo>
              </a:path>
              <a:path extrusionOk="0" h="21600" w="21627">
                <a:moveTo>
                  <a:pt x="0" y="0"/>
                </a:moveTo>
                <a:cubicBezTo>
                  <a:pt x="9" y="0"/>
                  <a:pt x="18" y="0"/>
                  <a:pt x="27" y="0"/>
                </a:cubicBezTo>
                <a:cubicBezTo>
                  <a:pt x="11956" y="0"/>
                  <a:pt x="21627" y="9670"/>
                  <a:pt x="21627" y="21600"/>
                </a:cubicBezTo>
                <a:lnTo>
                  <a:pt x="27" y="21600"/>
                </a:lnTo>
                <a:lnTo>
                  <a:pt x="0" y="0"/>
                </a:lnTo>
                <a:close/>
              </a:path>
            </a:pathLst>
          </a:custGeom>
          <a:noFill/>
          <a:ln cap="rnd" cmpd="sng" w="508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dir="2700000" dist="107763">
              <a:schemeClr val="lt2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8" name="Google Shape;298;p36"/>
          <p:cNvSpPr/>
          <p:nvPr/>
        </p:nvSpPr>
        <p:spPr>
          <a:xfrm>
            <a:off x="6557962" y="3919537"/>
            <a:ext cx="1271614" cy="1041390"/>
          </a:xfrm>
          <a:custGeom>
            <a:rect b="b" l="l" r="r" t="t"/>
            <a:pathLst>
              <a:path extrusionOk="0" fill="none" h="21600" w="21627">
                <a:moveTo>
                  <a:pt x="0" y="0"/>
                </a:moveTo>
                <a:cubicBezTo>
                  <a:pt x="9" y="0"/>
                  <a:pt x="18" y="0"/>
                  <a:pt x="27" y="0"/>
                </a:cubicBezTo>
                <a:cubicBezTo>
                  <a:pt x="11956" y="0"/>
                  <a:pt x="21627" y="9670"/>
                  <a:pt x="21627" y="21600"/>
                </a:cubicBezTo>
              </a:path>
              <a:path extrusionOk="0" h="21600" w="21627">
                <a:moveTo>
                  <a:pt x="0" y="0"/>
                </a:moveTo>
                <a:cubicBezTo>
                  <a:pt x="9" y="0"/>
                  <a:pt x="18" y="0"/>
                  <a:pt x="27" y="0"/>
                </a:cubicBezTo>
                <a:cubicBezTo>
                  <a:pt x="11956" y="0"/>
                  <a:pt x="21627" y="9670"/>
                  <a:pt x="21627" y="21600"/>
                </a:cubicBezTo>
                <a:lnTo>
                  <a:pt x="27" y="21600"/>
                </a:lnTo>
                <a:lnTo>
                  <a:pt x="0" y="0"/>
                </a:lnTo>
                <a:close/>
              </a:path>
            </a:pathLst>
          </a:custGeom>
          <a:noFill/>
          <a:ln cap="rnd" cmpd="sng" w="508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dir="2700000" dist="107763">
              <a:schemeClr val="lt2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9" name="Google Shape;299;p36"/>
          <p:cNvSpPr/>
          <p:nvPr/>
        </p:nvSpPr>
        <p:spPr>
          <a:xfrm>
            <a:off x="1252537" y="2971800"/>
            <a:ext cx="3708396" cy="2412990"/>
          </a:xfrm>
          <a:custGeom>
            <a:rect b="b" l="l" r="r" t="t"/>
            <a:pathLst>
              <a:path extrusionOk="0" fill="none" h="21600" w="2160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extrusionOk="0" h="21600" w="2160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noFill/>
          <a:ln cap="rnd" cmpd="sng" w="508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dir="2700000" dist="107763">
              <a:schemeClr val="lt2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0" name="Google Shape;300;p36"/>
          <p:cNvSpPr txBox="1"/>
          <p:nvPr/>
        </p:nvSpPr>
        <p:spPr>
          <a:xfrm>
            <a:off x="417512" y="4684712"/>
            <a:ext cx="960300" cy="504900"/>
          </a:xfrm>
          <a:prstGeom prst="rect">
            <a:avLst/>
          </a:prstGeom>
          <a:solidFill>
            <a:schemeClr val="accent1"/>
          </a:solidFill>
          <a:ln cap="flat" cmpd="sng" w="508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1990s</a:t>
            </a:r>
            <a:endParaRPr/>
          </a:p>
        </p:txBody>
      </p:sp>
      <p:cxnSp>
        <p:nvCxnSpPr>
          <p:cNvPr id="301" name="Google Shape;301;p36"/>
          <p:cNvCxnSpPr/>
          <p:nvPr/>
        </p:nvCxnSpPr>
        <p:spPr>
          <a:xfrm flipH="1" rot="10800000">
            <a:off x="895350" y="3886250"/>
            <a:ext cx="476400" cy="806400"/>
          </a:xfrm>
          <a:prstGeom prst="straightConnector1">
            <a:avLst/>
          </a:prstGeom>
          <a:noFill/>
          <a:ln cap="flat" cmpd="sng" w="508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7"/>
          <p:cNvSpPr txBox="1"/>
          <p:nvPr>
            <p:ph idx="4294967295"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The Evolution of</a:t>
            </a:r>
            <a:br>
              <a:rPr b="0" i="0" lang="en-US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Leadership Research (Cont.)</a:t>
            </a:r>
            <a:endParaRPr/>
          </a:p>
        </p:txBody>
      </p:sp>
      <p:cxnSp>
        <p:nvCxnSpPr>
          <p:cNvPr id="307" name="Google Shape;307;p37"/>
          <p:cNvCxnSpPr/>
          <p:nvPr/>
        </p:nvCxnSpPr>
        <p:spPr>
          <a:xfrm>
            <a:off x="787400" y="5638800"/>
            <a:ext cx="7746900" cy="0"/>
          </a:xfrm>
          <a:prstGeom prst="straightConnector1">
            <a:avLst/>
          </a:prstGeom>
          <a:noFill/>
          <a:ln cap="flat" cmpd="sng" w="508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08" name="Google Shape;308;p37"/>
          <p:cNvSpPr txBox="1"/>
          <p:nvPr/>
        </p:nvSpPr>
        <p:spPr>
          <a:xfrm>
            <a:off x="4170362" y="6227762"/>
            <a:ext cx="8223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</a:t>
            </a:r>
            <a:endParaRPr/>
          </a:p>
        </p:txBody>
      </p:sp>
      <p:sp>
        <p:nvSpPr>
          <p:cNvPr id="309" name="Google Shape;309;p37"/>
          <p:cNvSpPr txBox="1"/>
          <p:nvPr/>
        </p:nvSpPr>
        <p:spPr>
          <a:xfrm>
            <a:off x="741362" y="5694362"/>
            <a:ext cx="7905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1900</a:t>
            </a:r>
            <a:endParaRPr/>
          </a:p>
        </p:txBody>
      </p:sp>
      <p:sp>
        <p:nvSpPr>
          <p:cNvPr id="310" name="Google Shape;310;p37"/>
          <p:cNvSpPr txBox="1"/>
          <p:nvPr/>
        </p:nvSpPr>
        <p:spPr>
          <a:xfrm>
            <a:off x="2722562" y="5694362"/>
            <a:ext cx="7905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1950</a:t>
            </a:r>
            <a:endParaRPr/>
          </a:p>
        </p:txBody>
      </p:sp>
      <p:sp>
        <p:nvSpPr>
          <p:cNvPr id="311" name="Google Shape;311;p37"/>
          <p:cNvSpPr txBox="1"/>
          <p:nvPr/>
        </p:nvSpPr>
        <p:spPr>
          <a:xfrm>
            <a:off x="4856162" y="5694362"/>
            <a:ext cx="7905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1960</a:t>
            </a:r>
            <a:endParaRPr/>
          </a:p>
        </p:txBody>
      </p:sp>
      <p:sp>
        <p:nvSpPr>
          <p:cNvPr id="312" name="Google Shape;312;p37"/>
          <p:cNvSpPr txBox="1"/>
          <p:nvPr/>
        </p:nvSpPr>
        <p:spPr>
          <a:xfrm>
            <a:off x="7218362" y="5694362"/>
            <a:ext cx="7905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1970</a:t>
            </a:r>
            <a:endParaRPr/>
          </a:p>
        </p:txBody>
      </p:sp>
      <p:sp>
        <p:nvSpPr>
          <p:cNvPr id="313" name="Google Shape;313;p37"/>
          <p:cNvSpPr txBox="1"/>
          <p:nvPr/>
        </p:nvSpPr>
        <p:spPr>
          <a:xfrm>
            <a:off x="838200" y="4913312"/>
            <a:ext cx="941400" cy="504900"/>
          </a:xfrm>
          <a:prstGeom prst="rect">
            <a:avLst/>
          </a:prstGeom>
          <a:solidFill>
            <a:schemeClr val="accent1"/>
          </a:solidFill>
          <a:ln cap="flat" cmpd="sng" w="508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Traits</a:t>
            </a:r>
            <a:endParaRPr/>
          </a:p>
        </p:txBody>
      </p:sp>
      <p:sp>
        <p:nvSpPr>
          <p:cNvPr id="314" name="Google Shape;314;p37"/>
          <p:cNvSpPr txBox="1"/>
          <p:nvPr/>
        </p:nvSpPr>
        <p:spPr>
          <a:xfrm>
            <a:off x="2322512" y="4151312"/>
            <a:ext cx="1466700" cy="1235100"/>
          </a:xfrm>
          <a:prstGeom prst="rect">
            <a:avLst/>
          </a:prstGeom>
          <a:solidFill>
            <a:schemeClr val="accent1"/>
          </a:solidFill>
          <a:ln cap="flat" cmpd="sng" w="508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Behaviors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(task and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people)</a:t>
            </a:r>
            <a:endParaRPr/>
          </a:p>
        </p:txBody>
      </p:sp>
      <p:sp>
        <p:nvSpPr>
          <p:cNvPr id="315" name="Google Shape;315;p37"/>
          <p:cNvSpPr txBox="1"/>
          <p:nvPr/>
        </p:nvSpPr>
        <p:spPr>
          <a:xfrm>
            <a:off x="5016500" y="2016125"/>
            <a:ext cx="2878200" cy="6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Contingency Theories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(person x situation)</a:t>
            </a:r>
            <a:endParaRPr/>
          </a:p>
        </p:txBody>
      </p:sp>
      <p:sp>
        <p:nvSpPr>
          <p:cNvPr id="316" name="Google Shape;316;p37"/>
          <p:cNvSpPr txBox="1"/>
          <p:nvPr/>
        </p:nvSpPr>
        <p:spPr>
          <a:xfrm>
            <a:off x="4229100" y="3048000"/>
            <a:ext cx="2141400" cy="2330400"/>
          </a:xfrm>
          <a:prstGeom prst="rect">
            <a:avLst/>
          </a:prstGeom>
          <a:solidFill>
            <a:schemeClr val="accent1"/>
          </a:solidFill>
          <a:ln cap="flat" cmpd="sng" w="508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Fiedler’s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contingency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theory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(enduring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personality-like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qualities)</a:t>
            </a:r>
            <a:endParaRPr/>
          </a:p>
        </p:txBody>
      </p:sp>
      <p:sp>
        <p:nvSpPr>
          <p:cNvPr id="317" name="Google Shape;317;p37"/>
          <p:cNvSpPr txBox="1"/>
          <p:nvPr/>
        </p:nvSpPr>
        <p:spPr>
          <a:xfrm>
            <a:off x="6981825" y="3368675"/>
            <a:ext cx="1516200" cy="1965300"/>
          </a:xfrm>
          <a:prstGeom prst="rect">
            <a:avLst/>
          </a:prstGeom>
          <a:solidFill>
            <a:schemeClr val="accent1"/>
          </a:solidFill>
          <a:ln cap="flat" cmpd="sng" w="508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House’s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path-goal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theory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(behavior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repertoire)</a:t>
            </a:r>
            <a:endParaRPr/>
          </a:p>
        </p:txBody>
      </p:sp>
      <p:cxnSp>
        <p:nvCxnSpPr>
          <p:cNvPr id="318" name="Google Shape;318;p37"/>
          <p:cNvCxnSpPr/>
          <p:nvPr/>
        </p:nvCxnSpPr>
        <p:spPr>
          <a:xfrm>
            <a:off x="4298950" y="2743200"/>
            <a:ext cx="4134000" cy="0"/>
          </a:xfrm>
          <a:prstGeom prst="straightConnector1">
            <a:avLst/>
          </a:prstGeom>
          <a:noFill/>
          <a:ln cap="flat" cmpd="sng" w="508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8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Trait Approaches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to Leadership (Cont.)</a:t>
            </a:r>
            <a:endParaRPr/>
          </a:p>
        </p:txBody>
      </p:sp>
      <p:sp>
        <p:nvSpPr>
          <p:cNvPr id="324" name="Google Shape;324;p38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Leadership traits: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distinctive physical or psychological characteristics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Of successful leaders or distinguished leaders from followers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Physical:  height, weight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Social:  interpersonal skills, status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Personality:  self-confidence, intelligence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9"/>
          <p:cNvSpPr txBox="1"/>
          <p:nvPr>
            <p:ph idx="4294967295"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Trait Approaches</a:t>
            </a:r>
            <a:br>
              <a:rPr b="0" i="0" lang="en-US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to Leadership (Cont.)</a:t>
            </a:r>
            <a:endParaRPr/>
          </a:p>
        </p:txBody>
      </p:sp>
      <p:sp>
        <p:nvSpPr>
          <p:cNvPr id="330" name="Google Shape;330;p39"/>
          <p:cNvSpPr txBox="1"/>
          <p:nvPr/>
        </p:nvSpPr>
        <p:spPr>
          <a:xfrm>
            <a:off x="533400" y="2774950"/>
            <a:ext cx="2159100" cy="2330400"/>
          </a:xfrm>
          <a:prstGeom prst="rect">
            <a:avLst/>
          </a:prstGeom>
          <a:solidFill>
            <a:schemeClr val="accent1"/>
          </a:solidFill>
          <a:ln cap="flat" cmpd="sng" w="508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Intelligence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Dominance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Self-confidence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Energy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Task-relevant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knowledge</a:t>
            </a:r>
            <a:endParaRPr/>
          </a:p>
        </p:txBody>
      </p:sp>
      <p:sp>
        <p:nvSpPr>
          <p:cNvPr id="331" name="Google Shape;331;p39"/>
          <p:cNvSpPr txBox="1"/>
          <p:nvPr/>
        </p:nvSpPr>
        <p:spPr>
          <a:xfrm>
            <a:off x="5105400" y="2851150"/>
            <a:ext cx="3524100" cy="2330400"/>
          </a:xfrm>
          <a:prstGeom prst="rect">
            <a:avLst/>
          </a:prstGeom>
          <a:solidFill>
            <a:schemeClr val="accent1"/>
          </a:solidFill>
          <a:ln cap="flat" cmpd="sng" w="508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Drive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Desire to lead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Honesty/integrity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Self-confidence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Cognitive ability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Knowledge of the business</a:t>
            </a:r>
            <a:endParaRPr/>
          </a:p>
        </p:txBody>
      </p:sp>
      <p:sp>
        <p:nvSpPr>
          <p:cNvPr id="332" name="Google Shape;332;p39"/>
          <p:cNvSpPr txBox="1"/>
          <p:nvPr/>
        </p:nvSpPr>
        <p:spPr>
          <a:xfrm>
            <a:off x="533400" y="5394325"/>
            <a:ext cx="8112000" cy="1235100"/>
          </a:xfrm>
          <a:prstGeom prst="rect">
            <a:avLst/>
          </a:prstGeom>
          <a:solidFill>
            <a:schemeClr val="accent1"/>
          </a:solidFill>
          <a:ln cap="flat" cmpd="sng" w="508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“Leaders are bright, self-confident, high-energy people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 know something about the situation they are trying to affect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take control when they must (p. 221).”</a:t>
            </a:r>
            <a:endParaRPr/>
          </a:p>
        </p:txBody>
      </p:sp>
      <p:sp>
        <p:nvSpPr>
          <p:cNvPr id="333" name="Google Shape;333;p39"/>
          <p:cNvSpPr txBox="1"/>
          <p:nvPr/>
        </p:nvSpPr>
        <p:spPr>
          <a:xfrm>
            <a:off x="3352800" y="2089150"/>
            <a:ext cx="2379600" cy="514200"/>
          </a:xfrm>
          <a:prstGeom prst="rect">
            <a:avLst/>
          </a:prstGeom>
          <a:solidFill>
            <a:schemeClr val="accent1"/>
          </a:solidFill>
          <a:ln cap="flat" cmpd="sng" w="571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Leadership Traits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0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Behavioral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</a:t>
            </a:r>
            <a:endParaRPr/>
          </a:p>
        </p:txBody>
      </p:sp>
      <p:sp>
        <p:nvSpPr>
          <p:cNvPr id="339" name="Google Shape;339;p40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Two complementary theories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University of Michigan Studies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Ohio State University Leadership Studies</a:t>
            </a:r>
            <a:endParaRPr/>
          </a:p>
          <a:p>
            <a:pPr indent="-273050" lvl="0" marL="2730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Major dimensions of leader behavior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Task-centered behavior</a:t>
            </a:r>
            <a:endParaRPr/>
          </a:p>
          <a:p>
            <a:pPr indent="-246062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People-centered behavior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41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Behavioral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345" name="Google Shape;345;p41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The </a:t>
            </a: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University of Michigan Studies</a:t>
            </a:r>
            <a:endParaRPr b="0" i="0" sz="26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Production-centered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leader behavior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Task focused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Pressured subordinates to perform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Little concern for people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Did not trust people to work on their own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42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Behavioral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351" name="Google Shape;351;p42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The University of Michigan Studies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Production-centered leader behavior (cont.)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Close supervision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Little understanding of their work unit's social system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Did not set high performance goals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5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Learning Goals</a:t>
            </a:r>
            <a:endParaRPr/>
          </a:p>
        </p:txBody>
      </p:sp>
      <p:sp>
        <p:nvSpPr>
          <p:cNvPr id="216" name="Google Shape;216;p25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Understand leadership as an influence process in organizations</a:t>
            </a:r>
            <a:endParaRPr/>
          </a:p>
          <a:p>
            <a:pPr indent="-273050" lvl="0" marL="2730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Distinguish between leadership and management</a:t>
            </a:r>
            <a:endParaRPr/>
          </a:p>
          <a:p>
            <a:pPr indent="-273050" lvl="0" marL="2730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Distinguish the trait, behavioral, and contingency theories of leadership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43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Behavioral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357" name="Google Shape;357;p43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The University of Michigan Studies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Employee-centered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leader behavior 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Focused on people and their personal success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Understood of their work unit's social system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Set high performance goals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Communicated performance expectations to subordinates</a:t>
            </a:r>
            <a:endParaRPr/>
          </a:p>
        </p:txBody>
      </p:sp>
      <p:sp>
        <p:nvSpPr>
          <p:cNvPr id="358" name="Google Shape;358;p43"/>
          <p:cNvSpPr txBox="1"/>
          <p:nvPr/>
        </p:nvSpPr>
        <p:spPr>
          <a:xfrm>
            <a:off x="1079500" y="5410200"/>
            <a:ext cx="6997800" cy="879600"/>
          </a:xfrm>
          <a:prstGeom prst="rect">
            <a:avLst/>
          </a:prstGeom>
          <a:solidFill>
            <a:schemeClr val="accent1"/>
          </a:solidFill>
          <a:ln cap="flat" cmpd="sng" w="571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Combined a strong concern for the social aspects of the</a:t>
            </a:r>
            <a:b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work unit with high performance expectations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44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Behavioral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364" name="Google Shape;364;p44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The University of Michigan Studies (cont.)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Research results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Employee-centered leadership:   higher work unit performance than production-centered leadership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Production-centered leadership: high productivity with several latent dysfunctions</a:t>
            </a:r>
            <a:endParaRPr/>
          </a:p>
          <a:p>
            <a:pPr indent="-209550" lvl="3" marL="11874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Poor employee attitudes</a:t>
            </a:r>
            <a:endParaRPr/>
          </a:p>
          <a:p>
            <a:pPr indent="-209550" lvl="3" marL="11874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Higher turnover or absenteeism</a:t>
            </a:r>
            <a:endParaRPr/>
          </a:p>
          <a:p>
            <a:pPr indent="-209550" lvl="3" marL="11874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Little group loyalty</a:t>
            </a:r>
            <a:endParaRPr/>
          </a:p>
          <a:p>
            <a:pPr indent="-209550" lvl="3" marL="11874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High levels of distrust between subordinates and leaders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5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Behavioral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370" name="Google Shape;370;p45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The Ohio State Leadership Studies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Initiating Structure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(task-oriented)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High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Make individual task assignments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Set deadlines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Clearly lay out what needs to be done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Act decisively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46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Behavioral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376" name="Google Shape;376;p46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The Ohio State Leadership Studies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Initiating Structure (task-oriented)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Low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Tend not to take initiative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Practice "hands off" management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Leave people alone; let them define the tasks and deadlines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47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Behavioral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382" name="Google Shape;382;p47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The Ohio State Leadership Studies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Excessively high Initiating Structure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High turnover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High grievance rates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Low satisfaction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Moderate initiating structure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Good task performance when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People not trained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Face high task ambiguity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48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Behavioral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388" name="Google Shape;388;p48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The Ohio State Leadership Studies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Consideration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(people-oriented)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High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Concern for members of their group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Empathic and interpersonally warm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Interested in developing trust-based relationships with subordinates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Seek suggestions and opinions of subordinates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Accept and carry out suggestions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49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Behavioral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394" name="Google Shape;394;p49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The Ohio State Leadership Studies (cont.)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Low</a:t>
            </a:r>
            <a:endParaRPr/>
          </a:p>
          <a:p>
            <a:pPr indent="-209550" lvl="3" marL="11874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Publicly criticize subordinate's work</a:t>
            </a:r>
            <a:endParaRPr/>
          </a:p>
          <a:p>
            <a:pPr indent="-209550" lvl="3" marL="11874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Lack concern for other's feelings</a:t>
            </a:r>
            <a:endParaRPr/>
          </a:p>
          <a:p>
            <a:pPr indent="-209550" lvl="3" marL="11874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Little interest in quality of interpersonal interactions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Research results</a:t>
            </a:r>
            <a:endParaRPr/>
          </a:p>
          <a:p>
            <a:pPr indent="-209550" lvl="3" marL="11874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High Consideration:  high job satisfaction, low turnover, group cohesiveness</a:t>
            </a:r>
            <a:endParaRPr/>
          </a:p>
          <a:p>
            <a:pPr indent="-209550" lvl="3" marL="11874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High on both dimensions:  positive work attitudes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50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</a:t>
            </a:r>
            <a:endParaRPr/>
          </a:p>
        </p:txBody>
      </p:sp>
      <p:sp>
        <p:nvSpPr>
          <p:cNvPr id="400" name="Google Shape;400;p50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Successful leadership depends on leader's situation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Two contingency theories strongly differ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 as unable to change behavior readily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 as able to choose from a behavioral repertoire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51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406" name="Google Shape;406;p51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Fiedler’s </a:t>
            </a: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contingency theory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of leadership:   person has a behavioral predisposition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Task-oriented: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structures situations, sets deadlines, makes task assignments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Relationship-oriented: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focuses on people, considerate, not strongly directive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52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412" name="Google Shape;412;p52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Fiedler’s contingency (cont.)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Person’s predisposition to behave interacts with  favorableness of situation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Determines leader effectiveness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Dimensions of situations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Leader-member relations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Task structure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Position power</a:t>
            </a:r>
            <a:endParaRPr/>
          </a:p>
        </p:txBody>
      </p:sp>
      <p:sp>
        <p:nvSpPr>
          <p:cNvPr id="413" name="Google Shape;413;p52"/>
          <p:cNvSpPr txBox="1"/>
          <p:nvPr/>
        </p:nvSpPr>
        <p:spPr>
          <a:xfrm>
            <a:off x="5181600" y="5638800"/>
            <a:ext cx="3379800" cy="514200"/>
          </a:xfrm>
          <a:prstGeom prst="rect">
            <a:avLst/>
          </a:prstGeom>
          <a:solidFill>
            <a:schemeClr val="accent1"/>
          </a:solidFill>
          <a:ln cap="flat" cmpd="sng" w="571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See text book Figure 12.1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6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Learning Goals (Cont.)</a:t>
            </a:r>
            <a:endParaRPr/>
          </a:p>
        </p:txBody>
      </p:sp>
      <p:sp>
        <p:nvSpPr>
          <p:cNvPr id="222" name="Google Shape;222;p26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Discuss some alternative views of leadership</a:t>
            </a:r>
            <a:endParaRPr/>
          </a:p>
          <a:p>
            <a:pPr indent="-273050" lvl="0" marL="2730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Analyze the effects of self-managing teams on leadership</a:t>
            </a:r>
            <a:endParaRPr/>
          </a:p>
          <a:p>
            <a:pPr indent="-273050" lvl="0" marL="2730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Appreciate some international and ethical issues that surround leadership and management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53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419" name="Google Shape;419;p53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Fiedler’s contingency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Leader-member relations</a:t>
            </a:r>
            <a:endParaRPr b="0" i="0" sz="24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Quality of the relationship between subordinates and leader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Amount of trust between leader and subordinates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 is liked and respected by subordinates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54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425" name="Google Shape;425;p54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Fiedler’s contingency theory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Task structure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Extent to which work is well defined and standardized or ambiguous and vague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High task structure:  work is predictable and can be planned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Low task structure:  ambiguous situation with changing circumstances and unpredictable events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55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431" name="Google Shape;431;p55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Fiedler’s contingency theory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Position power: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formal authority of leader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High position power:  leader hires people; rewards or punishes behavior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Low position power:  policies may constrain leader from using rewards or punishments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56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437" name="Google Shape;437;p56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Fiedler’s contingency theory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Classify situations on the three dimensions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Favorableness of situation for leader's influence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Favorable situations allow high leader influence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Unfavorable situations allow little leader influence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Task-oriented leaders more effective in highly favorable or highly unfavorable situations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Relationship-oriented leaders more effective in situations between those two extremes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57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443" name="Google Shape;443;p57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Fiedler’s contingency theory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Difficult to select leaders to match situations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Not optimistic about effectiveness of leadership training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Fiedler argued for changing the situation to fit a leader's predispositions--”'engineer' the job to fit the [leader]”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Or leader learns ways to change situation to fit predisposition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58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449" name="Google Shape;449;p58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House’s </a:t>
            </a: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path-goal theory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of leadership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Leaders affect a subordinate's motivation to reach desired goals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Rewards when person reaches desired goals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Supportive while person tries to reach goals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Makes inherently motivating task assignments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Clears barriers to goal accomplishment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Clearing subordinates' paths so they can reach desired goals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59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455" name="Google Shape;455;p59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House’s path-goal theory (cont.)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 behaviors:  a repertoire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1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Directive </a:t>
            </a: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(task-centered):</a:t>
            </a:r>
            <a:r>
              <a:rPr b="1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w</a:t>
            </a: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hat, when, how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1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Supportive </a:t>
            </a: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(people-centered):  concern for people and the needs they try to satisfy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1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Participative</a:t>
            </a: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:  consults with subordinates; seriously considers their ideas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1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Achievement-oriented</a:t>
            </a: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:  emphasizes excellence in performance; sets high performance goals</a:t>
            </a:r>
            <a:endParaRPr/>
          </a:p>
        </p:txBody>
      </p:sp>
      <p:sp>
        <p:nvSpPr>
          <p:cNvPr id="456" name="Google Shape;456;p59"/>
          <p:cNvSpPr txBox="1"/>
          <p:nvPr/>
        </p:nvSpPr>
        <p:spPr>
          <a:xfrm>
            <a:off x="2868612" y="5791200"/>
            <a:ext cx="3379800" cy="514200"/>
          </a:xfrm>
          <a:prstGeom prst="rect">
            <a:avLst/>
          </a:prstGeom>
          <a:solidFill>
            <a:schemeClr val="accent1"/>
          </a:solidFill>
          <a:ln cap="flat" cmpd="sng" w="571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See text book Figure 12.2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60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462" name="Google Shape;462;p60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House’s path-goal theory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Contingency factors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Personal factors of subordinates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Work environment factors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61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468" name="Google Shape;468;p61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House’s path-goal theory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Subordinates’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personal factors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Perception of their ability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Locus of control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Authoritarianism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62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474" name="Google Shape;474;p62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House’s path-goal theory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Work environment factors</a:t>
            </a:r>
            <a:endParaRPr b="0" i="0" sz="24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Tasks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Formal authority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Primary work group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7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Chapter Overview</a:t>
            </a:r>
            <a:endParaRPr/>
          </a:p>
        </p:txBody>
      </p:sp>
      <p:sp>
        <p:nvSpPr>
          <p:cNvPr id="228" name="Google Shape;228;p27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Introduction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Management and Leadership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Trait Approaches to Leadership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Behavioral Theories of Leadership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Contingency Theories of Leadership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Alternative Views of Leadership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63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480" name="Google Shape;480;p63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House’s path-goal theory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Behavior repertoire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Choose behavior based on leader's skills and personality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Circumstances facing the leader (contingency factors)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64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486" name="Google Shape;486;p64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House’s path-goal theory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Subordinates's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ability</a:t>
            </a:r>
            <a:endParaRPr b="0" i="0" sz="24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Low:  likely respond positively to directive leader behavior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High:  directive leader behavior is redundant; they already know what to do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65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492" name="Google Shape;492;p65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House’s path-goal theory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Locus of control</a:t>
            </a:r>
            <a:endParaRPr b="0" i="0" sz="24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1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Internal control</a:t>
            </a: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(self in control)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Responds positively to participative behavior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Less positively to directive behavior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1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External control</a:t>
            </a:r>
            <a:endParaRPr b="0" i="0" sz="21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Responds positively to low participative behavior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Responds positively to directive leader behavior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66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498" name="Google Shape;498;p66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House’s path-goal theory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Authoritarianism</a:t>
            </a:r>
            <a:endParaRPr b="0" i="0" sz="24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Low:  tend not to defer to authority; prefer participative behavior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High:  accept directive leader behavior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67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504" name="Google Shape;504;p67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House’s path-goal theory (cont.)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Work environment factors:  affect degree of ambiguity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Routine tasks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Clearly defined role relationships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Standard operating procedures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Less ambiguity than tasks done in a more fluid setting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1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Formal authority</a:t>
            </a:r>
            <a:endParaRPr b="0" i="0" sz="21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09550" lvl="3" marL="11874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Lets leader clearly define work roles</a:t>
            </a:r>
            <a:endParaRPr/>
          </a:p>
          <a:p>
            <a:pPr indent="-209550" lvl="3" marL="11874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Helps set clear goals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68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510" name="Google Shape;510;p68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House’s path-goal theory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Primary work group</a:t>
            </a:r>
            <a:endParaRPr b="0" i="0" sz="24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People strongly identified with each other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Develop well-defined work procedures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Creates unambiguous environment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People not strongly identified with each other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Do not develop well-defined work procedures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Creates ambiguous environment</a:t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69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Contingency Theories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(Cont.)</a:t>
            </a:r>
            <a:endParaRPr/>
          </a:p>
        </p:txBody>
      </p:sp>
      <p:sp>
        <p:nvSpPr>
          <p:cNvPr id="516" name="Google Shape;516;p69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House’s path-goal theory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Low ambiguity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Directive leader behavior redundant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Use supportive behavior 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High ambiguity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Directive leader behavior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Clarifies work requirements</a:t>
            </a:r>
            <a:endParaRPr/>
          </a:p>
          <a:p>
            <a:pPr indent="-209550" lvl="3" marL="11874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Reduces uncertainty</a:t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70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Alternative Views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</a:t>
            </a:r>
            <a:endParaRPr/>
          </a:p>
        </p:txBody>
      </p:sp>
      <p:sp>
        <p:nvSpPr>
          <p:cNvPr id="522" name="Google Shape;522;p70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The Leadership Mystique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Transformational Leadership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Charismatic Leadership Theories</a:t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71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Alternative Views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(Cont)</a:t>
            </a:r>
            <a:endParaRPr/>
          </a:p>
        </p:txBody>
      </p:sp>
      <p:sp>
        <p:nvSpPr>
          <p:cNvPr id="528" name="Google Shape;528;p71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The</a:t>
            </a: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Leadership Mystique</a:t>
            </a:r>
            <a:endParaRPr b="0" i="0" sz="26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46062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Sense of mission: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a vision of a future state for the organization.  It does not now exist but it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will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exist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Capacity for power: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ability to get and use power to pursue the mission</a:t>
            </a:r>
            <a:endParaRPr/>
          </a:p>
          <a:p>
            <a:pPr indent="-246062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Will to survive and persevere</a:t>
            </a:r>
            <a:endParaRPr/>
          </a:p>
        </p:txBody>
      </p:sp>
      <p:sp>
        <p:nvSpPr>
          <p:cNvPr id="529" name="Google Shape;529;p71"/>
          <p:cNvSpPr txBox="1"/>
          <p:nvPr/>
        </p:nvSpPr>
        <p:spPr>
          <a:xfrm>
            <a:off x="1411287" y="5089525"/>
            <a:ext cx="6353100" cy="1235100"/>
          </a:xfrm>
          <a:prstGeom prst="rect">
            <a:avLst/>
          </a:prstGeom>
          <a:solidFill>
            <a:schemeClr val="accent1"/>
          </a:solidFill>
          <a:ln cap="flat" cmpd="sng" w="508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Jenning’s words: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“. . . a will to persevere against a discourteous,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unbelieving world of sometimes total opposition.”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72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Alternative Views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(Cont)</a:t>
            </a:r>
            <a:endParaRPr/>
          </a:p>
        </p:txBody>
      </p:sp>
      <p:sp>
        <p:nvSpPr>
          <p:cNvPr id="535" name="Google Shape;535;p72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Transformational Leadership</a:t>
            </a:r>
            <a:endParaRPr b="0" i="0" sz="26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46062" lvl="1" marL="639762" marR="0" rtl="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Three elements</a:t>
            </a:r>
            <a:endParaRPr/>
          </a:p>
          <a:p>
            <a:pPr indent="-246062" lvl="2" marL="914400" marR="0" rtl="0" algn="l">
              <a:lnSpc>
                <a:spcPct val="11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1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Charisma:</a:t>
            </a: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from the Greek, </a:t>
            </a:r>
            <a:r>
              <a:rPr b="0" i="1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charisma</a:t>
            </a: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, meaning a gift.  A talent to inspire devotion and allegiance</a:t>
            </a:r>
            <a:endParaRPr/>
          </a:p>
          <a:p>
            <a:pPr indent="-246062" lvl="2" marL="914400" marR="0" rtl="0" algn="l">
              <a:lnSpc>
                <a:spcPct val="11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Individualized consideration</a:t>
            </a:r>
            <a:endParaRPr/>
          </a:p>
          <a:p>
            <a:pPr indent="-246062" lvl="2" marL="914400" marR="0" rtl="0" algn="l">
              <a:lnSpc>
                <a:spcPct val="11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Intellectual stimulation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8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Chapter Overview (Cont.)</a:t>
            </a:r>
            <a:endParaRPr/>
          </a:p>
        </p:txBody>
      </p:sp>
      <p:sp>
        <p:nvSpPr>
          <p:cNvPr id="234" name="Google Shape;234;p28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Implicit Leadership Theory:  “We Know a Leader When We See One”</a:t>
            </a:r>
            <a:endParaRPr/>
          </a:p>
          <a:p>
            <a:pPr indent="-273050" lvl="0" marL="2730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Women, Men, and Leadership</a:t>
            </a:r>
            <a:endParaRPr/>
          </a:p>
          <a:p>
            <a:pPr indent="-273050" lvl="0" marL="2730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Leadership and Self-Managing Teams</a:t>
            </a:r>
            <a:endParaRPr/>
          </a:p>
          <a:p>
            <a:pPr indent="-273050" lvl="0" marL="2730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International Aspects of Leadership and Management</a:t>
            </a:r>
            <a:endParaRPr/>
          </a:p>
          <a:p>
            <a:pPr indent="-273050" lvl="0" marL="2730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Ethical Issues in Leadership and Management</a:t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73"/>
          <p:cNvSpPr txBox="1"/>
          <p:nvPr>
            <p:ph type="title"/>
          </p:nvPr>
        </p:nvSpPr>
        <p:spPr>
          <a:xfrm>
            <a:off x="7620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Alternative Views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(Cont)</a:t>
            </a:r>
            <a:endParaRPr/>
          </a:p>
        </p:txBody>
      </p:sp>
      <p:sp>
        <p:nvSpPr>
          <p:cNvPr id="541" name="Google Shape;541;p73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Transformational Leadership (cont.)</a:t>
            </a:r>
            <a:endParaRPr/>
          </a:p>
          <a:p>
            <a:pPr indent="-246062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Individualized consideration</a:t>
            </a:r>
            <a:endParaRPr b="0" i="0" sz="24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46062" lvl="2" marL="914400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Recognizes subordinates’ individual differences</a:t>
            </a:r>
            <a:endParaRPr/>
          </a:p>
          <a:p>
            <a:pPr indent="-246062" lvl="2" marL="914400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Emphasizes continual growth and development</a:t>
            </a:r>
            <a:endParaRPr/>
          </a:p>
          <a:p>
            <a:pPr indent="-246062" lvl="2" marL="914400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Knows her or his subordinates well</a:t>
            </a:r>
            <a:endParaRPr/>
          </a:p>
          <a:p>
            <a:pPr indent="-246062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1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Intellectual stimulation</a:t>
            </a:r>
            <a:endParaRPr b="0" i="0" sz="24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46062" lvl="2" marL="914400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Builds high awareness of problems and solutions</a:t>
            </a:r>
            <a:endParaRPr/>
          </a:p>
          <a:p>
            <a:pPr indent="-246062" lvl="2" marL="914400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Stimulates people to image new future states</a:t>
            </a:r>
            <a:endParaRPr/>
          </a:p>
          <a:p>
            <a:pPr indent="-246062" lvl="2" marL="914400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Induces changes in beliefs and values of followers</a:t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74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Alternative Views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(Cont)</a:t>
            </a:r>
            <a:endParaRPr/>
          </a:p>
        </p:txBody>
      </p:sp>
      <p:sp>
        <p:nvSpPr>
          <p:cNvPr id="547" name="Google Shape;547;p74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Transformational Leadership (cont.) 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Strive for big increases in performance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Bring excitement to workplace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Build strong emotional bonds between self and subordinates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Often bring dramatic changes to an organization's culture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High organizational performance</a:t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75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Alternative Views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(Cont)</a:t>
            </a:r>
            <a:endParaRPr/>
          </a:p>
        </p:txBody>
      </p:sp>
      <p:sp>
        <p:nvSpPr>
          <p:cNvPr id="553" name="Google Shape;553;p75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Charismatic Leadership Theories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Attract devoted followers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They energetically pursue leader's vision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Move followers to extraordinary heights of performance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Profoundly affect aspirations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Build emotional attachment to leader</a:t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76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Alternative Views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 Leadership (Cont)</a:t>
            </a:r>
            <a:endParaRPr/>
          </a:p>
        </p:txBody>
      </p:sp>
      <p:sp>
        <p:nvSpPr>
          <p:cNvPr id="559" name="Google Shape;559;p76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Charismatic Leadership Theories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Win commitment to leader's vision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Develop and widely communicate an inspirational vision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Form bonds of trust between themselves and their followers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Impatient with the present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Press for continuous improvement</a:t>
            </a: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77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Implicit Leadership Theory: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“We Know a Leader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When We See One”</a:t>
            </a:r>
            <a:endParaRPr/>
          </a:p>
        </p:txBody>
      </p:sp>
      <p:sp>
        <p:nvSpPr>
          <p:cNvPr id="565" name="Google Shape;565;p77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Leadership categorization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People observe behavior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Quickly compare it to their cognitive category of a leader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1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Leadership prototype:</a:t>
            </a: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a person’s cognitive image of leader traits and characteristics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1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Leadership exemplar:</a:t>
            </a: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 a specific person regarded as a leader</a:t>
            </a:r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9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78"/>
          <p:cNvSpPr txBox="1"/>
          <p:nvPr>
            <p:ph idx="4294967295"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Perspective Offered</a:t>
            </a:r>
            <a:br>
              <a:rPr b="0" i="0" lang="en-US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by Each Theory</a:t>
            </a:r>
            <a:endParaRPr/>
          </a:p>
        </p:txBody>
      </p:sp>
      <p:sp>
        <p:nvSpPr>
          <p:cNvPr id="571" name="Google Shape;571;p78"/>
          <p:cNvSpPr/>
          <p:nvPr/>
        </p:nvSpPr>
        <p:spPr>
          <a:xfrm>
            <a:off x="3073400" y="2540000"/>
            <a:ext cx="3073500" cy="1930500"/>
          </a:xfrm>
          <a:prstGeom prst="ellipse">
            <a:avLst/>
          </a:prstGeom>
          <a:solidFill>
            <a:schemeClr val="accent1"/>
          </a:solidFill>
          <a:ln cap="flat" cmpd="sng" w="508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2" name="Google Shape;572;p78"/>
          <p:cNvSpPr txBox="1"/>
          <p:nvPr/>
        </p:nvSpPr>
        <p:spPr>
          <a:xfrm>
            <a:off x="3492500" y="2881312"/>
            <a:ext cx="2100300" cy="11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Leadership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requirements of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organization</a:t>
            </a:r>
            <a:endParaRPr/>
          </a:p>
        </p:txBody>
      </p:sp>
      <p:sp>
        <p:nvSpPr>
          <p:cNvPr id="573" name="Google Shape;573;p78"/>
          <p:cNvSpPr txBox="1"/>
          <p:nvPr/>
        </p:nvSpPr>
        <p:spPr>
          <a:xfrm>
            <a:off x="1966912" y="2500312"/>
            <a:ext cx="8907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Traits</a:t>
            </a:r>
            <a:endParaRPr/>
          </a:p>
        </p:txBody>
      </p:sp>
      <p:sp>
        <p:nvSpPr>
          <p:cNvPr id="574" name="Google Shape;574;p78"/>
          <p:cNvSpPr txBox="1"/>
          <p:nvPr/>
        </p:nvSpPr>
        <p:spPr>
          <a:xfrm>
            <a:off x="290512" y="1662112"/>
            <a:ext cx="22176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Qualities needed</a:t>
            </a:r>
            <a:endParaRPr/>
          </a:p>
        </p:txBody>
      </p:sp>
      <p:sp>
        <p:nvSpPr>
          <p:cNvPr id="575" name="Google Shape;575;p78"/>
          <p:cNvSpPr txBox="1"/>
          <p:nvPr/>
        </p:nvSpPr>
        <p:spPr>
          <a:xfrm>
            <a:off x="6157912" y="2576512"/>
            <a:ext cx="15162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Behavioral</a:t>
            </a:r>
            <a:endParaRPr/>
          </a:p>
        </p:txBody>
      </p:sp>
      <p:sp>
        <p:nvSpPr>
          <p:cNvPr id="576" name="Google Shape;576;p78"/>
          <p:cNvSpPr txBox="1"/>
          <p:nvPr/>
        </p:nvSpPr>
        <p:spPr>
          <a:xfrm>
            <a:off x="6767512" y="1738312"/>
            <a:ext cx="22353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Behavior needed</a:t>
            </a:r>
            <a:endParaRPr/>
          </a:p>
        </p:txBody>
      </p:sp>
      <p:sp>
        <p:nvSpPr>
          <p:cNvPr id="577" name="Google Shape;577;p78"/>
          <p:cNvSpPr txBox="1"/>
          <p:nvPr/>
        </p:nvSpPr>
        <p:spPr>
          <a:xfrm>
            <a:off x="6416675" y="4252912"/>
            <a:ext cx="17367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Contingency</a:t>
            </a:r>
            <a:endParaRPr/>
          </a:p>
        </p:txBody>
      </p:sp>
      <p:sp>
        <p:nvSpPr>
          <p:cNvPr id="578" name="Google Shape;578;p78"/>
          <p:cNvSpPr txBox="1"/>
          <p:nvPr/>
        </p:nvSpPr>
        <p:spPr>
          <a:xfrm>
            <a:off x="6400800" y="5730875"/>
            <a:ext cx="1901700" cy="7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Assess person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situation</a:t>
            </a:r>
            <a:endParaRPr/>
          </a:p>
        </p:txBody>
      </p:sp>
      <p:sp>
        <p:nvSpPr>
          <p:cNvPr id="579" name="Google Shape;579;p78"/>
          <p:cNvSpPr txBox="1"/>
          <p:nvPr/>
        </p:nvSpPr>
        <p:spPr>
          <a:xfrm>
            <a:off x="990600" y="4876800"/>
            <a:ext cx="23367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Alternative views</a:t>
            </a:r>
            <a:endParaRPr/>
          </a:p>
        </p:txBody>
      </p:sp>
      <p:sp>
        <p:nvSpPr>
          <p:cNvPr id="580" name="Google Shape;580;p78"/>
          <p:cNvSpPr txBox="1"/>
          <p:nvPr/>
        </p:nvSpPr>
        <p:spPr>
          <a:xfrm>
            <a:off x="457200" y="5943600"/>
            <a:ext cx="37338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Vision, charisma, knowledge</a:t>
            </a:r>
            <a:endParaRPr/>
          </a:p>
        </p:txBody>
      </p:sp>
      <p:cxnSp>
        <p:nvCxnSpPr>
          <p:cNvPr id="581" name="Google Shape;581;p78"/>
          <p:cNvCxnSpPr/>
          <p:nvPr/>
        </p:nvCxnSpPr>
        <p:spPr>
          <a:xfrm rot="-10200447">
            <a:off x="2514637" y="3011629"/>
            <a:ext cx="580912" cy="265005"/>
          </a:xfrm>
          <a:prstGeom prst="straightConnector1">
            <a:avLst/>
          </a:prstGeom>
          <a:noFill/>
          <a:ln cap="flat" cmpd="sng" w="50800">
            <a:solidFill>
              <a:schemeClr val="dk1"/>
            </a:solidFill>
            <a:prstDash val="solid"/>
            <a:miter lim="800000"/>
            <a:headEnd len="med" w="med" type="triangle"/>
            <a:tailEnd len="med" w="med" type="none"/>
          </a:ln>
        </p:spPr>
      </p:cxnSp>
      <p:cxnSp>
        <p:nvCxnSpPr>
          <p:cNvPr id="582" name="Google Shape;582;p78"/>
          <p:cNvCxnSpPr/>
          <p:nvPr/>
        </p:nvCxnSpPr>
        <p:spPr>
          <a:xfrm rot="10800000">
            <a:off x="1219225" y="2057425"/>
            <a:ext cx="784200" cy="479400"/>
          </a:xfrm>
          <a:prstGeom prst="straightConnector1">
            <a:avLst/>
          </a:prstGeom>
          <a:noFill/>
          <a:ln cap="flat" cmpd="sng" w="508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583" name="Google Shape;583;p78"/>
          <p:cNvCxnSpPr/>
          <p:nvPr/>
        </p:nvCxnSpPr>
        <p:spPr>
          <a:xfrm flipH="1" rot="10800000">
            <a:off x="6153150" y="2971850"/>
            <a:ext cx="781200" cy="577800"/>
          </a:xfrm>
          <a:prstGeom prst="straightConnector1">
            <a:avLst/>
          </a:prstGeom>
          <a:noFill/>
          <a:ln cap="flat" cmpd="sng" w="50800">
            <a:solidFill>
              <a:schemeClr val="dk1"/>
            </a:solidFill>
            <a:prstDash val="solid"/>
            <a:miter lim="800000"/>
            <a:headEnd len="med" w="med" type="triangle"/>
            <a:tailEnd len="med" w="med" type="none"/>
          </a:ln>
        </p:spPr>
      </p:cxnSp>
      <p:cxnSp>
        <p:nvCxnSpPr>
          <p:cNvPr id="584" name="Google Shape;584;p78"/>
          <p:cNvCxnSpPr/>
          <p:nvPr/>
        </p:nvCxnSpPr>
        <p:spPr>
          <a:xfrm flipH="1" rot="9359817">
            <a:off x="6970767" y="2373361"/>
            <a:ext cx="903425" cy="150688"/>
          </a:xfrm>
          <a:prstGeom prst="straightConnector1">
            <a:avLst/>
          </a:prstGeom>
          <a:noFill/>
          <a:ln cap="flat" cmpd="sng" w="508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585" name="Google Shape;585;p78"/>
          <p:cNvCxnSpPr/>
          <p:nvPr/>
        </p:nvCxnSpPr>
        <p:spPr>
          <a:xfrm>
            <a:off x="5791200" y="4191000"/>
            <a:ext cx="685800" cy="273000"/>
          </a:xfrm>
          <a:prstGeom prst="straightConnector1">
            <a:avLst/>
          </a:prstGeom>
          <a:noFill/>
          <a:ln cap="flat" cmpd="sng" w="50800">
            <a:solidFill>
              <a:schemeClr val="dk1"/>
            </a:solidFill>
            <a:prstDash val="solid"/>
            <a:miter lim="800000"/>
            <a:headEnd len="med" w="med" type="triangle"/>
            <a:tailEnd len="med" w="med" type="none"/>
          </a:ln>
        </p:spPr>
      </p:cxnSp>
      <p:cxnSp>
        <p:nvCxnSpPr>
          <p:cNvPr id="586" name="Google Shape;586;p78"/>
          <p:cNvCxnSpPr/>
          <p:nvPr/>
        </p:nvCxnSpPr>
        <p:spPr>
          <a:xfrm rot="-8039730">
            <a:off x="6907257" y="4851341"/>
            <a:ext cx="738121" cy="687410"/>
          </a:xfrm>
          <a:prstGeom prst="straightConnector1">
            <a:avLst/>
          </a:prstGeom>
          <a:noFill/>
          <a:ln cap="flat" cmpd="sng" w="50800">
            <a:solidFill>
              <a:schemeClr val="dk1"/>
            </a:solidFill>
            <a:prstDash val="solid"/>
            <a:miter lim="800000"/>
            <a:headEnd len="med" w="med" type="triangle"/>
            <a:tailEnd len="med" w="med" type="none"/>
          </a:ln>
        </p:spPr>
      </p:cxnSp>
      <p:cxnSp>
        <p:nvCxnSpPr>
          <p:cNvPr id="587" name="Google Shape;587;p78"/>
          <p:cNvCxnSpPr/>
          <p:nvPr/>
        </p:nvCxnSpPr>
        <p:spPr>
          <a:xfrm flipH="1" rot="10800000">
            <a:off x="2209800" y="4267250"/>
            <a:ext cx="1295400" cy="730200"/>
          </a:xfrm>
          <a:prstGeom prst="straightConnector1">
            <a:avLst/>
          </a:prstGeom>
          <a:noFill/>
          <a:ln cap="flat" cmpd="sng" w="508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588" name="Google Shape;588;p78"/>
          <p:cNvCxnSpPr/>
          <p:nvPr/>
        </p:nvCxnSpPr>
        <p:spPr>
          <a:xfrm>
            <a:off x="2133600" y="5467350"/>
            <a:ext cx="0" cy="552600"/>
          </a:xfrm>
          <a:prstGeom prst="straightConnector1">
            <a:avLst/>
          </a:prstGeom>
          <a:noFill/>
          <a:ln cap="flat" cmpd="sng" w="508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2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79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Women, Men, and Leadership</a:t>
            </a:r>
            <a:endParaRPr/>
          </a:p>
        </p:txBody>
      </p:sp>
      <p:sp>
        <p:nvSpPr>
          <p:cNvPr id="594" name="Google Shape;594;p79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Do women and men exhibit different leadership behavior? 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Women:  nurturing and caring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Men:  competitive and aggressive</a:t>
            </a:r>
            <a:endParaRPr/>
          </a:p>
        </p:txBody>
      </p:sp>
      <p:sp>
        <p:nvSpPr>
          <p:cNvPr id="595" name="Google Shape;595;p79"/>
          <p:cNvSpPr txBox="1"/>
          <p:nvPr/>
        </p:nvSpPr>
        <p:spPr>
          <a:xfrm>
            <a:off x="2057400" y="4724400"/>
            <a:ext cx="5064000" cy="636600"/>
          </a:xfrm>
          <a:prstGeom prst="rect">
            <a:avLst/>
          </a:prstGeom>
          <a:solidFill>
            <a:schemeClr val="accent1"/>
          </a:solidFill>
          <a:ln cap="flat" cmpd="sng" w="571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 of their socialization?</a:t>
            </a:r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9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80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Women, Men, and Leadership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(Cont.)</a:t>
            </a:r>
            <a:endParaRPr/>
          </a:p>
        </p:txBody>
      </p:sp>
      <p:sp>
        <p:nvSpPr>
          <p:cNvPr id="601" name="Google Shape;601;p80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Limited empirical evidence of differences between men and women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Women described themselves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Sharing power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Encouraging subordinates self-worth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Sharing information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Men described themselves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Using position authority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Relying on rewards and punishments</a:t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5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p81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Women, Men, and Leadership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(Cont.)</a:t>
            </a:r>
            <a:endParaRPr/>
          </a:p>
        </p:txBody>
      </p:sp>
      <p:sp>
        <p:nvSpPr>
          <p:cNvPr id="607" name="Google Shape;607;p81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Limited empirical evidence (cont.)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People who worked for men high on consideration and initiating structure had the most positive attitudes in one study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Women behaved more democratically than men</a:t>
            </a:r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Google Shape;612;p82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Leadership and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Self-Managing Teams</a:t>
            </a:r>
            <a:endParaRPr/>
          </a:p>
        </p:txBody>
      </p:sp>
      <p:sp>
        <p:nvSpPr>
          <p:cNvPr id="613" name="Google Shape;613;p82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The increasing use of self-managing teams will change traditional patterns of decision authority in organizations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Such teams take on much decision authority formerly held by managers and supervisors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Changes the roles of managers and supervisors outside the team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Defines new roles for team members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9"/>
          <p:cNvSpPr txBox="1"/>
          <p:nvPr/>
        </p:nvSpPr>
        <p:spPr>
          <a:xfrm>
            <a:off x="887412" y="2401887"/>
            <a:ext cx="7563000" cy="15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 Black"/>
              <a:buNone/>
            </a:pPr>
            <a:r>
              <a:rPr b="0" i="0" lang="en-US" sz="96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Leadership</a:t>
            </a:r>
            <a:endParaRPr/>
          </a:p>
        </p:txBody>
      </p:sp>
      <p:sp>
        <p:nvSpPr>
          <p:cNvPr id="240" name="Google Shape;240;p29"/>
          <p:cNvSpPr txBox="1"/>
          <p:nvPr/>
        </p:nvSpPr>
        <p:spPr>
          <a:xfrm>
            <a:off x="809625" y="4597400"/>
            <a:ext cx="7532700" cy="1430400"/>
          </a:xfrm>
          <a:prstGeom prst="rect">
            <a:avLst/>
          </a:prstGeom>
          <a:solidFill>
            <a:schemeClr val="accent1"/>
          </a:solidFill>
          <a:ln cap="flat" cmpd="sng" w="571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is leadership?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comes to your mind when you see this word?</a:t>
            </a:r>
            <a:endParaRPr/>
          </a:p>
        </p:txBody>
      </p:sp>
      <p:sp>
        <p:nvSpPr>
          <p:cNvPr id="241" name="Google Shape;241;p29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Introduction</a:t>
            </a:r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7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83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Leadership and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Self-Managing Teams (Cont.)</a:t>
            </a:r>
            <a:endParaRPr/>
          </a:p>
        </p:txBody>
      </p:sp>
      <p:sp>
        <p:nvSpPr>
          <p:cNvPr id="619" name="Google Shape;619;p83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Managers and supervisors outside the team have redefined roles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Long-range planning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Team guidance and development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Resource support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Political support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Behavior focused on developing the self-managing part of self-managing teams</a:t>
            </a:r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3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p84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International Aspects of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Leadership and Management</a:t>
            </a:r>
            <a:endParaRPr/>
          </a:p>
        </p:txBody>
      </p:sp>
      <p:sp>
        <p:nvSpPr>
          <p:cNvPr id="625" name="Google Shape;625;p84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Core values of a country’s culture can defined the type of leadership behavior that is acceptable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Value hierarchical relationships--directive approaches accepted:  Hong Kong, Latin American countries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Do not value hierarchical relationships--supportive (or participative) approaches accepted:  Austria, Sweden</a:t>
            </a:r>
            <a:endParaRPr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9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p85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International Aspects of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Leadership and Management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(Cont.)</a:t>
            </a:r>
            <a:endParaRPr/>
          </a:p>
        </p:txBody>
      </p:sp>
      <p:sp>
        <p:nvSpPr>
          <p:cNvPr id="631" name="Google Shape;631;p85"/>
          <p:cNvSpPr txBox="1"/>
          <p:nvPr>
            <p:ph idx="1" type="body"/>
          </p:nvPr>
        </p:nvSpPr>
        <p:spPr>
          <a:xfrm>
            <a:off x="685800" y="2362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Some multinational organizations will try for uniformity in leadership behavior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Selection of people with behaviors and orientations desired by the company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Socialization of people to organization’s core values</a:t>
            </a:r>
            <a:endParaRPr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5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86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International Aspects of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Leadership and Management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(Cont.)</a:t>
            </a:r>
            <a:endParaRPr/>
          </a:p>
        </p:txBody>
      </p:sp>
      <p:sp>
        <p:nvSpPr>
          <p:cNvPr id="637" name="Google Shape;637;p86"/>
          <p:cNvSpPr txBox="1"/>
          <p:nvPr>
            <p:ph idx="1" type="body"/>
          </p:nvPr>
        </p:nvSpPr>
        <p:spPr>
          <a:xfrm>
            <a:off x="685800" y="2209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Cultural differences in response to directive leadership and management</a:t>
            </a:r>
            <a:endParaRPr/>
          </a:p>
          <a:p>
            <a:pPr indent="-246062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Initiating structure, production-centered, task-oriented, directive behaviors</a:t>
            </a:r>
            <a:endParaRPr/>
          </a:p>
          <a:p>
            <a:pPr indent="-246062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Workers in countries with authoritarian values expect autocratic behavior</a:t>
            </a:r>
            <a:endParaRPr/>
          </a:p>
          <a:p>
            <a:pPr indent="-273050" lvl="0" marL="2730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Other research:  few cross-cultural effects</a:t>
            </a:r>
            <a:endParaRPr/>
          </a:p>
          <a:p>
            <a:pPr indent="-246062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Positive effects of supportive leadership</a:t>
            </a:r>
            <a:endParaRPr/>
          </a:p>
          <a:p>
            <a:pPr indent="-246062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Tie positive rewards to performance and get positive results</a:t>
            </a:r>
            <a:endParaRPr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p87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International Aspects of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Leadership and Management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(Cont.)</a:t>
            </a:r>
            <a:endParaRPr/>
          </a:p>
        </p:txBody>
      </p:sp>
      <p:sp>
        <p:nvSpPr>
          <p:cNvPr id="643" name="Google Shape;643;p87"/>
          <p:cNvSpPr txBox="1"/>
          <p:nvPr>
            <p:ph idx="1" type="body"/>
          </p:nvPr>
        </p:nvSpPr>
        <p:spPr>
          <a:xfrm>
            <a:off x="685800" y="2286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Global Leadership and Organizational Behavior Effectiveness Program (GLOBE)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Major new research program 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One hundred sixty co-investigators from 60 countries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Results from this unprecedented international behavior research effort not yet available</a:t>
            </a:r>
            <a:endParaRPr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7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88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Ethical Issues in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Leadership and Management</a:t>
            </a:r>
            <a:endParaRPr/>
          </a:p>
        </p:txBody>
      </p:sp>
      <p:sp>
        <p:nvSpPr>
          <p:cNvPr id="649" name="Google Shape;649;p88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Leadership uses social influence to deliberately affect another person's behavior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Such changes in a person's behavior can happen without a person consciously deciding to change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Ethical issue:  Are such efforts are an unethical manipulation of other people's behavior?</a:t>
            </a:r>
            <a:endParaRPr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3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p89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Ethical Issues in</a:t>
            </a:r>
            <a:b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Leadership and Management</a:t>
            </a:r>
            <a:b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					   (Cont.)</a:t>
            </a:r>
            <a:endParaRPr/>
          </a:p>
        </p:txBody>
      </p:sp>
      <p:sp>
        <p:nvSpPr>
          <p:cNvPr id="655" name="Google Shape;655;p89"/>
          <p:cNvSpPr txBox="1"/>
          <p:nvPr>
            <p:ph idx="1" type="body"/>
          </p:nvPr>
        </p:nvSpPr>
        <p:spPr>
          <a:xfrm>
            <a:off x="685800" y="2286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Behavior changes may also change a attitudes, values, and beliefs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Example:  move toward Quality Management and transform an organization's values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Individual employees may undergo similar changes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Some observers suggest that leadership may have a brainwashing-like effect on people</a:t>
            </a:r>
            <a:endParaRPr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9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p90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Ethical Issues in</a:t>
            </a:r>
            <a:b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Leadership and Management</a:t>
            </a:r>
            <a:b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					   (Cont.)</a:t>
            </a:r>
            <a:endParaRPr/>
          </a:p>
        </p:txBody>
      </p:sp>
      <p:sp>
        <p:nvSpPr>
          <p:cNvPr id="661" name="Google Shape;661;p90"/>
          <p:cNvSpPr txBox="1"/>
          <p:nvPr>
            <p:ph idx="1" type="body"/>
          </p:nvPr>
        </p:nvSpPr>
        <p:spPr>
          <a:xfrm>
            <a:off x="685800" y="2209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Qualities of ethical and unethical leaders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Ethical leader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Confronts moral dilemmas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Rewards ethical behavior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Builds an ethical organizational culture</a:t>
            </a:r>
            <a:endParaRPr/>
          </a:p>
          <a:p>
            <a:pPr indent="-273050" lvl="0" marL="2730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Transformational leaders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Can get strong commitment to their vision from followers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Can clearly have ethical or unethical results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0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Introduction (Cont.)</a:t>
            </a:r>
            <a:endParaRPr/>
          </a:p>
        </p:txBody>
      </p:sp>
      <p:sp>
        <p:nvSpPr>
          <p:cNvPr id="247" name="Google Shape;247;p30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16204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11652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128270" lvl="0" marL="273050" marR="0" rtl="0" algn="l"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228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48" name="Google Shape;248;p30"/>
          <p:cNvSpPr txBox="1"/>
          <p:nvPr/>
        </p:nvSpPr>
        <p:spPr>
          <a:xfrm>
            <a:off x="2895600" y="1882775"/>
            <a:ext cx="3370200" cy="57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 some leaders</a:t>
            </a:r>
            <a:endParaRPr/>
          </a:p>
        </p:txBody>
      </p:sp>
      <p:sp>
        <p:nvSpPr>
          <p:cNvPr id="249" name="Google Shape;249;p30"/>
          <p:cNvSpPr txBox="1"/>
          <p:nvPr/>
        </p:nvSpPr>
        <p:spPr>
          <a:xfrm>
            <a:off x="1066800" y="2644775"/>
            <a:ext cx="2613000" cy="636600"/>
          </a:xfrm>
          <a:prstGeom prst="rect">
            <a:avLst/>
          </a:prstGeom>
          <a:solidFill>
            <a:schemeClr val="accent1"/>
          </a:solidFill>
          <a:ln cap="flat" cmpd="sng" w="571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 are they?</a:t>
            </a:r>
            <a:endParaRPr/>
          </a:p>
        </p:txBody>
      </p:sp>
      <p:sp>
        <p:nvSpPr>
          <p:cNvPr id="250" name="Google Shape;250;p30"/>
          <p:cNvSpPr txBox="1"/>
          <p:nvPr/>
        </p:nvSpPr>
        <p:spPr>
          <a:xfrm>
            <a:off x="5105400" y="2644775"/>
            <a:ext cx="3233700" cy="636600"/>
          </a:xfrm>
          <a:prstGeom prst="rect">
            <a:avLst/>
          </a:prstGeom>
          <a:solidFill>
            <a:schemeClr val="accent1"/>
          </a:solidFill>
          <a:ln cap="flat" cmpd="sng" w="571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did they do?</a:t>
            </a:r>
            <a:endParaRPr/>
          </a:p>
        </p:txBody>
      </p:sp>
      <p:cxnSp>
        <p:nvCxnSpPr>
          <p:cNvPr id="251" name="Google Shape;251;p30"/>
          <p:cNvCxnSpPr/>
          <p:nvPr/>
        </p:nvCxnSpPr>
        <p:spPr>
          <a:xfrm>
            <a:off x="4572000" y="2438400"/>
            <a:ext cx="0" cy="3429000"/>
          </a:xfrm>
          <a:prstGeom prst="straightConnector1">
            <a:avLst/>
          </a:prstGeom>
          <a:noFill/>
          <a:ln cap="flat" cmpd="sng" w="5715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1"/>
          <p:cNvSpPr txBox="1"/>
          <p:nvPr>
            <p:ph type="title"/>
          </p:nvPr>
        </p:nvSpPr>
        <p:spPr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Introduction (Cont.)</a:t>
            </a:r>
            <a:endParaRPr/>
          </a:p>
        </p:txBody>
      </p:sp>
      <p:sp>
        <p:nvSpPr>
          <p:cNvPr id="257" name="Google Shape;257;p31"/>
          <p:cNvSpPr txBox="1"/>
          <p:nvPr>
            <p:ph idx="1" type="body"/>
          </p:nvPr>
        </p:nvSpPr>
        <p:spPr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Leadership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Social influence process of involving two or more people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Follower</a:t>
            </a:r>
            <a:endParaRPr/>
          </a:p>
          <a:p>
            <a:pPr indent="-246062" lvl="2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Potential follower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2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Introduction (Cont.)</a:t>
            </a:r>
            <a:endParaRPr/>
          </a:p>
        </p:txBody>
      </p:sp>
      <p:sp>
        <p:nvSpPr>
          <p:cNvPr id="263" name="Google Shape;263;p32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Leadership (cont.)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Two dimensions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Leader intends to affect behavior of another person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Target of influence effort perceives intent as acceptable</a:t>
            </a:r>
            <a:endParaRPr/>
          </a:p>
          <a:p>
            <a:pPr indent="-209550" lvl="3" marL="11874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Target must attribute behavior to a specific person</a:t>
            </a:r>
            <a:endParaRPr/>
          </a:p>
          <a:p>
            <a:pPr indent="-209550" lvl="3" marL="11874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156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Consider the behavior acceptable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3_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8_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5_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1_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9_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6_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11_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2_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7_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10_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4_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